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880" r:id="rId2"/>
    <p:sldMasterId id="2147483993" r:id="rId3"/>
    <p:sldMasterId id="2147484049" r:id="rId4"/>
    <p:sldMasterId id="2147484072" r:id="rId5"/>
    <p:sldMasterId id="2147484106" r:id="rId6"/>
  </p:sldMasterIdLst>
  <p:notesMasterIdLst>
    <p:notesMasterId r:id="rId24"/>
  </p:notesMasterIdLst>
  <p:sldIdLst>
    <p:sldId id="426" r:id="rId7"/>
    <p:sldId id="433" r:id="rId8"/>
    <p:sldId id="370" r:id="rId9"/>
    <p:sldId id="396" r:id="rId10"/>
    <p:sldId id="397" r:id="rId11"/>
    <p:sldId id="398" r:id="rId12"/>
    <p:sldId id="389" r:id="rId13"/>
    <p:sldId id="390" r:id="rId14"/>
    <p:sldId id="403" r:id="rId15"/>
    <p:sldId id="391" r:id="rId16"/>
    <p:sldId id="434" r:id="rId17"/>
    <p:sldId id="401" r:id="rId18"/>
    <p:sldId id="435" r:id="rId19"/>
    <p:sldId id="436" r:id="rId20"/>
    <p:sldId id="428" r:id="rId21"/>
    <p:sldId id="439" r:id="rId22"/>
    <p:sldId id="43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80149" autoAdjust="0"/>
  </p:normalViewPr>
  <p:slideViewPr>
    <p:cSldViewPr snapToGrid="0">
      <p:cViewPr varScale="1">
        <p:scale>
          <a:sx n="87" d="100"/>
          <a:sy n="87" d="100"/>
        </p:scale>
        <p:origin x="122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D63861-D6F2-4D51-9097-36B31C88F763}" type="datetimeFigureOut">
              <a:rPr lang="en-US" smtClean="0"/>
              <a:t>4/20/2017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5DAD3E-ABB7-495C-B315-FCE12563C3D8}" type="slidenum">
              <a:rPr lang="en-US" smtClean="0"/>
              <a:t>‹#›</a:t>
            </a:fld>
            <a:endParaRPr lang="en-US"/>
          </a:p>
        </p:txBody>
      </p:sp>
    </p:spTree>
    <p:extLst>
      <p:ext uri="{BB962C8B-B14F-4D97-AF65-F5344CB8AC3E}">
        <p14:creationId xmlns:p14="http://schemas.microsoft.com/office/powerpoint/2010/main" val="834485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C808294-0DCB-4A00-B6D3-87A92FA9728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8442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2585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18</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FAA0E1-D50F-41BC-9414-849274E9F06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4/20/2017 5:17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1752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latin typeface="Segoe UI" pitchFamily="34" charset="0"/>
              </a:rPr>
              <a:t>WPC 2015</a:t>
            </a:r>
          </a:p>
          <a:p>
            <a:pPr defTabSz="950464">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31467" eaLnBrk="0" fontAlgn="base" hangingPunct="0">
              <a:spcBef>
                <a:spcPct val="0"/>
              </a:spcBef>
              <a:spcAft>
                <a:spcPct val="0"/>
              </a:spcAft>
              <a:defRPr/>
            </a:pPr>
            <a:r>
              <a:rPr lang="en-US" sz="400">
                <a:gradFill>
                  <a:gsLst>
                    <a:gs pos="0">
                      <a:prstClr val="black"/>
                    </a:gs>
                    <a:gs pos="100000">
                      <a:prstClr val="black"/>
                    </a:gs>
                  </a:gsLst>
                  <a:lin ang="5400000" scaled="0"/>
                </a:gradFill>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defTabSz="931863" fontAlgn="base">
              <a:spcBef>
                <a:spcPct val="0"/>
              </a:spcBef>
              <a:spcAft>
                <a:spcPct val="0"/>
              </a:spcAft>
              <a:defRPr/>
            </a:pPr>
            <a:fld id="{38EEC551-8CDA-4EB6-89BB-2A86C9F091C8}" type="datetime8">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4/20/2017 5:17 PM</a:t>
            </a:fld>
            <a:endParaRPr lang="en-US" dirty="0">
              <a:solidFill>
                <a:prstClr val="black"/>
              </a:solidFill>
              <a:latin typeface="Segoe UI" panose="020B0502040204020203" pitchFamily="34" charset="0"/>
              <a:ea typeface="MS PGothic" panose="020B0600070205080204" pitchFamily="34" charset="-128"/>
            </a:endParaRPr>
          </a:p>
        </p:txBody>
      </p:sp>
      <p:sp>
        <p:nvSpPr>
          <p:cNvPr id="7" name="Slide Number Placeholder 6"/>
          <p:cNvSpPr>
            <a:spLocks noGrp="1"/>
          </p:cNvSpPr>
          <p:nvPr>
            <p:ph type="sldNum" sz="quarter" idx="13"/>
          </p:nvPr>
        </p:nvSpPr>
        <p:spPr/>
        <p:txBody>
          <a:bodyPr/>
          <a:lstStyle/>
          <a:p>
            <a:pPr defTabSz="931863" fontAlgn="base">
              <a:spcBef>
                <a:spcPct val="0"/>
              </a:spcBef>
              <a:spcAft>
                <a:spcPct val="0"/>
              </a:spcAft>
              <a:defRPr/>
            </a:pPr>
            <a:fld id="{B4008EB6-D09E-4580-8CD6-DDB14511944F}" type="slidenum">
              <a:rPr lang="en-US" smtClean="0">
                <a:solidFill>
                  <a:prstClr val="black"/>
                </a:solidFill>
                <a:latin typeface="Segoe UI" panose="020B0502040204020203" pitchFamily="34" charset="0"/>
                <a:ea typeface="MS PGothic" panose="020B0600070205080204" pitchFamily="34" charset="-128"/>
              </a:rPr>
              <a:pPr defTabSz="931863" fontAlgn="base">
                <a:spcBef>
                  <a:spcPct val="0"/>
                </a:spcBef>
                <a:spcAft>
                  <a:spcPct val="0"/>
                </a:spcAft>
                <a:defRPr/>
              </a:pPr>
              <a:t>14</a:t>
            </a:fld>
            <a:endParaRPr lang="en-US" dirty="0">
              <a:solidFill>
                <a:prstClr val="black"/>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1268682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 5:17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75990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1EFE40D-E08A-464F-96D6-CEB0B2DD69BC}" type="slidenum">
              <a:rPr lang="en-US" smtClean="0">
                <a:solidFill>
                  <a:prstClr val="black"/>
                </a:solidFill>
              </a:rPr>
              <a:pPr>
                <a:defRPr/>
              </a:pPr>
              <a:t>16</a:t>
            </a:fld>
            <a:endParaRPr lang="en-US" dirty="0">
              <a:solidFill>
                <a:prstClr val="black"/>
              </a:solidFill>
            </a:endParaRPr>
          </a:p>
        </p:txBody>
      </p:sp>
    </p:spTree>
    <p:extLst>
      <p:ext uri="{BB962C8B-B14F-4D97-AF65-F5344CB8AC3E}">
        <p14:creationId xmlns:p14="http://schemas.microsoft.com/office/powerpoint/2010/main" val="4285261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CBFE97-B19F-49C0-BB1C-C4C05D11C1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597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21850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Envision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4/20/2017 5:17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39666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10C4DB-D43F-4BBA-A6EE-E63E7B05B8D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003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10C4DB-D43F-4BBA-A6EE-E63E7B05B8D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4/20/2017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027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Tree>
    <p:extLst>
      <p:ext uri="{BB962C8B-B14F-4D97-AF65-F5344CB8AC3E}">
        <p14:creationId xmlns:p14="http://schemas.microsoft.com/office/powerpoint/2010/main" val="1625918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kern="1200" dirty="0">
              <a:solidFill>
                <a:schemeClr val="tx1"/>
              </a:solidFill>
              <a:effectLst/>
              <a:latin typeface="Segoe UI Light" pitchFamily="34" charset="0"/>
              <a:ea typeface="+mn-ea"/>
              <a:cs typeface="Segoe UI Light"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463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1D71AE-08D6-4951-B1CF-CF97299DB5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64297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F00C1F-94AB-450B-BF28-A08678C0564A}"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7309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8781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25345976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1931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4835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4193446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1" baseline="0">
                <a:latin typeface="+mn-lt"/>
              </a:defRPr>
            </a:lvl1pPr>
          </a:lstStyle>
          <a:p>
            <a:pPr lvl="0"/>
            <a:r>
              <a:rPr lang="en-US" dirty="0"/>
              <a:t>Click to edit Master text styles</a:t>
            </a:r>
          </a:p>
        </p:txBody>
      </p:sp>
      <p:sp>
        <p:nvSpPr>
          <p:cNvPr id="2" name="Title 1"/>
          <p:cNvSpPr>
            <a:spLocks noGrp="1"/>
          </p:cNvSpPr>
          <p:nvPr>
            <p:ph type="title"/>
          </p:nvPr>
        </p:nvSpPr>
        <p:spPr>
          <a:xfrm>
            <a:off x="269239" y="2084173"/>
            <a:ext cx="11653522" cy="894996"/>
          </a:xfrm>
        </p:spPr>
        <p:txBody>
          <a:bodyPr/>
          <a:lstStyle>
            <a:lvl1pPr>
              <a:defRPr sz="5294"/>
            </a:lvl1pPr>
          </a:lstStyle>
          <a:p>
            <a:r>
              <a:rPr lang="en-US" dirty="0"/>
              <a:t>Click to edit Master title style</a:t>
            </a:r>
          </a:p>
        </p:txBody>
      </p:sp>
    </p:spTree>
    <p:extLst>
      <p:ext uri="{BB962C8B-B14F-4D97-AF65-F5344CB8AC3E}">
        <p14:creationId xmlns:p14="http://schemas.microsoft.com/office/powerpoint/2010/main" val="115969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11215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ix Quot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9E01B21-706C-4CF8-9DD5-E21775540E89}" type="slidenum">
              <a:rPr lang="en-US" smtClean="0"/>
              <a:pPr/>
              <a:t>‹#›</a:t>
            </a:fld>
            <a:endParaRPr lang="en-US" dirty="0"/>
          </a:p>
        </p:txBody>
      </p:sp>
      <p:sp>
        <p:nvSpPr>
          <p:cNvPr id="12" name="Text Placeholder 11"/>
          <p:cNvSpPr>
            <a:spLocks noGrp="1"/>
          </p:cNvSpPr>
          <p:nvPr>
            <p:ph type="body" sz="quarter" idx="11" hasCustomPrompt="1"/>
          </p:nvPr>
        </p:nvSpPr>
        <p:spPr>
          <a:xfrm>
            <a:off x="1092468" y="1006245"/>
            <a:ext cx="2800634" cy="1615827"/>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5" name="Text Placeholder 11"/>
          <p:cNvSpPr>
            <a:spLocks noGrp="1"/>
          </p:cNvSpPr>
          <p:nvPr>
            <p:ph type="body" sz="quarter" idx="12"/>
          </p:nvPr>
        </p:nvSpPr>
        <p:spPr>
          <a:xfrm>
            <a:off x="1092468" y="2515653"/>
            <a:ext cx="2800634" cy="406265"/>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16" name="Text Placeholder 11"/>
          <p:cNvSpPr>
            <a:spLocks noGrp="1"/>
          </p:cNvSpPr>
          <p:nvPr>
            <p:ph type="body" sz="quarter" idx="13" hasCustomPrompt="1"/>
          </p:nvPr>
        </p:nvSpPr>
        <p:spPr>
          <a:xfrm>
            <a:off x="1092468" y="3554513"/>
            <a:ext cx="2800634" cy="1615827"/>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7" name="Text Placeholder 11"/>
          <p:cNvSpPr>
            <a:spLocks noGrp="1"/>
          </p:cNvSpPr>
          <p:nvPr>
            <p:ph type="body" sz="quarter" idx="14"/>
          </p:nvPr>
        </p:nvSpPr>
        <p:spPr>
          <a:xfrm>
            <a:off x="1092468" y="5063921"/>
            <a:ext cx="2800634" cy="406265"/>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18" name="Text Placeholder 11"/>
          <p:cNvSpPr>
            <a:spLocks noGrp="1"/>
          </p:cNvSpPr>
          <p:nvPr>
            <p:ph type="body" sz="quarter" idx="15" hasCustomPrompt="1"/>
          </p:nvPr>
        </p:nvSpPr>
        <p:spPr>
          <a:xfrm>
            <a:off x="4695683" y="1006245"/>
            <a:ext cx="2800634" cy="1615827"/>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19" name="Text Placeholder 11"/>
          <p:cNvSpPr>
            <a:spLocks noGrp="1"/>
          </p:cNvSpPr>
          <p:nvPr>
            <p:ph type="body" sz="quarter" idx="16"/>
          </p:nvPr>
        </p:nvSpPr>
        <p:spPr>
          <a:xfrm>
            <a:off x="4695683" y="2515653"/>
            <a:ext cx="2800634" cy="406265"/>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0" name="Text Placeholder 11"/>
          <p:cNvSpPr>
            <a:spLocks noGrp="1"/>
          </p:cNvSpPr>
          <p:nvPr>
            <p:ph type="body" sz="quarter" idx="17" hasCustomPrompt="1"/>
          </p:nvPr>
        </p:nvSpPr>
        <p:spPr>
          <a:xfrm>
            <a:off x="4695683" y="3554513"/>
            <a:ext cx="2800634" cy="1615827"/>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1" name="Text Placeholder 11"/>
          <p:cNvSpPr>
            <a:spLocks noGrp="1"/>
          </p:cNvSpPr>
          <p:nvPr>
            <p:ph type="body" sz="quarter" idx="18"/>
          </p:nvPr>
        </p:nvSpPr>
        <p:spPr>
          <a:xfrm>
            <a:off x="4695683" y="5063921"/>
            <a:ext cx="2800634" cy="406265"/>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2" name="Text Placeholder 11"/>
          <p:cNvSpPr>
            <a:spLocks noGrp="1"/>
          </p:cNvSpPr>
          <p:nvPr>
            <p:ph type="body" sz="quarter" idx="19" hasCustomPrompt="1"/>
          </p:nvPr>
        </p:nvSpPr>
        <p:spPr>
          <a:xfrm>
            <a:off x="8298899" y="1006245"/>
            <a:ext cx="2800634" cy="1615827"/>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3" name="Text Placeholder 11"/>
          <p:cNvSpPr>
            <a:spLocks noGrp="1"/>
          </p:cNvSpPr>
          <p:nvPr>
            <p:ph type="body" sz="quarter" idx="20"/>
          </p:nvPr>
        </p:nvSpPr>
        <p:spPr>
          <a:xfrm>
            <a:off x="8298899" y="2515653"/>
            <a:ext cx="2800634" cy="406265"/>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
        <p:nvSpPr>
          <p:cNvPr id="24" name="Text Placeholder 11"/>
          <p:cNvSpPr>
            <a:spLocks noGrp="1"/>
          </p:cNvSpPr>
          <p:nvPr>
            <p:ph type="body" sz="quarter" idx="21" hasCustomPrompt="1"/>
          </p:nvPr>
        </p:nvSpPr>
        <p:spPr>
          <a:xfrm>
            <a:off x="8298899" y="3554513"/>
            <a:ext cx="2800634" cy="1615827"/>
          </a:xfrm>
        </p:spPr>
        <p:txBody>
          <a:bodyPr tIns="137160" anchor="t" anchorCtr="0"/>
          <a:lstStyle>
            <a:lvl1pPr algn="l">
              <a:defRPr sz="2000">
                <a:latin typeface="Segoe UI Light" panose="020B0502040204020203" pitchFamily="34" charset="0"/>
                <a:cs typeface="Segoe UI Light" panose="020B0502040204020203" pitchFamily="34" charset="0"/>
              </a:defRPr>
            </a:lvl1pPr>
            <a:lvl2pPr>
              <a:defRPr sz="2400"/>
            </a:lvl2pPr>
            <a:lvl3pPr>
              <a:defRPr sz="2000"/>
            </a:lvl3pPr>
            <a:lvl4pPr>
              <a:defRPr sz="1800"/>
            </a:lvl4pPr>
            <a:lvl5pPr>
              <a:defRPr sz="1800"/>
            </a:lvl5pPr>
          </a:lstStyle>
          <a:p>
            <a:pPr lvl="0"/>
            <a:r>
              <a:rPr lang="en-US" dirty="0"/>
              <a:t>“Add a pull quote here. Try to use a short, clear, and impactful statement.” </a:t>
            </a:r>
          </a:p>
        </p:txBody>
      </p:sp>
      <p:sp>
        <p:nvSpPr>
          <p:cNvPr id="25" name="Text Placeholder 11"/>
          <p:cNvSpPr>
            <a:spLocks noGrp="1"/>
          </p:cNvSpPr>
          <p:nvPr>
            <p:ph type="body" sz="quarter" idx="22"/>
          </p:nvPr>
        </p:nvSpPr>
        <p:spPr>
          <a:xfrm>
            <a:off x="8298899" y="5063921"/>
            <a:ext cx="2800634" cy="406265"/>
          </a:xfrm>
        </p:spPr>
        <p:txBody>
          <a:bodyPr tIns="91440" anchor="t" anchorCtr="0"/>
          <a:lstStyle>
            <a:lvl1pPr algn="l">
              <a:defRPr sz="1600">
                <a:latin typeface="Segoe UI" panose="020B0502040204020203" pitchFamily="34" charset="0"/>
                <a:cs typeface="Segoe UI" panose="020B0502040204020203" pitchFamily="34" charset="0"/>
              </a:defRPr>
            </a:lvl1pPr>
            <a:lvl2pPr>
              <a:defRPr sz="2400"/>
            </a:lvl2pPr>
            <a:lvl3pPr>
              <a:defRPr sz="2000"/>
            </a:lvl3pPr>
            <a:lvl4pPr>
              <a:defRPr sz="1800"/>
            </a:lvl4pPr>
            <a:lvl5pPr>
              <a:defRPr sz="1800"/>
            </a:lvl5pPr>
          </a:lstStyle>
          <a:p>
            <a:pPr lvl="0"/>
            <a:r>
              <a:rPr lang="en-US" dirty="0"/>
              <a:t>Edit Master text styles</a:t>
            </a:r>
          </a:p>
        </p:txBody>
      </p:sp>
    </p:spTree>
    <p:extLst>
      <p:ext uri="{BB962C8B-B14F-4D97-AF65-F5344CB8AC3E}">
        <p14:creationId xmlns:p14="http://schemas.microsoft.com/office/powerpoint/2010/main" val="1554497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2636422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7937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98551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808540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bg>
      <p:bgPr>
        <a:solidFill>
          <a:srgbClr val="1D438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8831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327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5083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3865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1387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7613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51771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975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3584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05876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3314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25251675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50874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1055021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4" y="5912755"/>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2" y="649720"/>
            <a:ext cx="10255939" cy="5104275"/>
          </a:xfrm>
          <a:prstGeom prst="rect">
            <a:avLst/>
          </a:prstGeom>
        </p:spPr>
      </p:pic>
    </p:spTree>
    <p:extLst>
      <p:ext uri="{BB962C8B-B14F-4D97-AF65-F5344CB8AC3E}">
        <p14:creationId xmlns:p14="http://schemas.microsoft.com/office/powerpoint/2010/main" val="841230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8" y="1366954"/>
            <a:ext cx="7231699" cy="3599141"/>
          </a:xfrm>
          <a:prstGeom prst="rect">
            <a:avLst/>
          </a:prstGeom>
        </p:spPr>
      </p:pic>
    </p:spTree>
    <p:extLst>
      <p:ext uri="{BB962C8B-B14F-4D97-AF65-F5344CB8AC3E}">
        <p14:creationId xmlns:p14="http://schemas.microsoft.com/office/powerpoint/2010/main" val="40295172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spTree>
    <p:extLst>
      <p:ext uri="{BB962C8B-B14F-4D97-AF65-F5344CB8AC3E}">
        <p14:creationId xmlns:p14="http://schemas.microsoft.com/office/powerpoint/2010/main" val="8827983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23590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446674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910690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941827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2207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679989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84475622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67842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defRPr/>
            </a:pPr>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23799367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92613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endParaRPr lang="en-US"/>
          </a:p>
        </p:txBody>
      </p:sp>
    </p:spTree>
    <p:extLst>
      <p:ext uri="{BB962C8B-B14F-4D97-AF65-F5344CB8AC3E}">
        <p14:creationId xmlns:p14="http://schemas.microsoft.com/office/powerpoint/2010/main" val="383240182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endParaRPr lang="en-US"/>
          </a:p>
        </p:txBody>
      </p:sp>
    </p:spTree>
    <p:extLst>
      <p:ext uri="{BB962C8B-B14F-4D97-AF65-F5344CB8AC3E}">
        <p14:creationId xmlns:p14="http://schemas.microsoft.com/office/powerpoint/2010/main" val="347796485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54896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tx1">
            <a:lumMod val="95000"/>
            <a:alpha val="2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64615" y="748135"/>
            <a:ext cx="5558147" cy="564835"/>
          </a:xfrm>
        </p:spPr>
        <p:txBody>
          <a:bodyPr wrap="square">
            <a:spAutoFit/>
          </a:bodyPr>
          <a:lstStyle>
            <a:lvl1pPr>
              <a:spcBef>
                <a:spcPts val="980"/>
              </a:spcBef>
              <a:spcAft>
                <a:spcPts val="980"/>
              </a:spcAft>
              <a:defRPr sz="27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2607098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64615" y="1486472"/>
            <a:ext cx="5558147" cy="564835"/>
          </a:xfrm>
        </p:spPr>
        <p:txBody>
          <a:bodyPr wrap="square">
            <a:spAutoFit/>
          </a:bodyPr>
          <a:lstStyle>
            <a:lvl1pPr>
              <a:spcBef>
                <a:spcPts val="980"/>
              </a:spcBef>
              <a:spcAft>
                <a:spcPts val="980"/>
              </a:spcAft>
              <a:defRPr sz="27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24254730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7472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816939"/>
            <a:ext cx="11034445" cy="2387600"/>
          </a:xfrm>
        </p:spPr>
        <p:txBody>
          <a:bodyPr anchor="b">
            <a:noAutofit/>
          </a:bodyPr>
          <a:lstStyle>
            <a:lvl1pPr algn="l">
              <a:defRPr sz="23900">
                <a:solidFill>
                  <a:schemeClr val="bg1"/>
                </a:solidFill>
              </a:defRPr>
            </a:lvl1pPr>
          </a:lstStyle>
          <a:p>
            <a:r>
              <a:rPr lang="en-US" dirty="0"/>
              <a:t>web</a:t>
            </a:r>
          </a:p>
        </p:txBody>
      </p:sp>
    </p:spTree>
    <p:extLst>
      <p:ext uri="{BB962C8B-B14F-4D97-AF65-F5344CB8AC3E}">
        <p14:creationId xmlns:p14="http://schemas.microsoft.com/office/powerpoint/2010/main" val="14679124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377841" y="2582816"/>
            <a:ext cx="5544920" cy="2196380"/>
          </a:xfrm>
          <a:prstGeom prst="rect">
            <a:avLst/>
          </a:prstGeom>
        </p:spPr>
      </p:pic>
      <p:sp>
        <p:nvSpPr>
          <p:cNvPr id="5" name="Title 1"/>
          <p:cNvSpPr>
            <a:spLocks noGrp="1"/>
          </p:cNvSpPr>
          <p:nvPr>
            <p:ph type="title" hasCustomPrompt="1"/>
          </p:nvPr>
        </p:nvSpPr>
        <p:spPr>
          <a:xfrm>
            <a:off x="1127584" y="2360204"/>
            <a:ext cx="5109427" cy="1014459"/>
          </a:xfrm>
          <a:noFill/>
        </p:spPr>
        <p:txBody>
          <a:bodyPr lIns="0" tIns="91440" rIns="146304" bIns="91440" anchor="t" anchorCtr="0"/>
          <a:lstStyle>
            <a:lvl1pPr>
              <a:defRPr sz="6078" spc="-98"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27521" y="3394811"/>
            <a:ext cx="5109487" cy="619144"/>
          </a:xfrm>
        </p:spPr>
        <p:txBody>
          <a:bodyPr/>
          <a:lstStyle>
            <a:lvl1pPr marL="0" indent="0">
              <a:spcBef>
                <a:spcPts val="980"/>
              </a:spcBef>
              <a:spcAft>
                <a:spcPts val="980"/>
              </a:spcAft>
              <a:buNone/>
              <a:defRPr sz="3137"/>
            </a:lvl1pPr>
          </a:lstStyle>
          <a:p>
            <a:pPr lvl="0"/>
            <a:r>
              <a:rPr lang="en-US"/>
              <a:t>Click to edit Master text</a:t>
            </a:r>
          </a:p>
        </p:txBody>
      </p:sp>
      <p:pic>
        <p:nvPicPr>
          <p:cNvPr id="3" name="Picture 2"/>
          <p:cNvPicPr>
            <a:picLocks noChangeAspect="1"/>
          </p:cNvPicPr>
          <p:nvPr userDrawn="1"/>
        </p:nvPicPr>
        <p:blipFill>
          <a:blip r:embed="rId3"/>
          <a:stretch>
            <a:fillRect/>
          </a:stretch>
        </p:blipFill>
        <p:spPr>
          <a:xfrm>
            <a:off x="269145" y="2545263"/>
            <a:ext cx="658053" cy="658146"/>
          </a:xfrm>
          <a:prstGeom prst="rect">
            <a:avLst/>
          </a:prstGeom>
        </p:spPr>
      </p:pic>
    </p:spTree>
    <p:extLst>
      <p:ext uri="{BB962C8B-B14F-4D97-AF65-F5344CB8AC3E}">
        <p14:creationId xmlns:p14="http://schemas.microsoft.com/office/powerpoint/2010/main" val="9025425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a:t>Click to edit Master text styles</a:t>
            </a:r>
          </a:p>
          <a:p>
            <a:pPr lvl="2"/>
            <a:endParaRPr lang="en-US"/>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a:gradFill>
                <a:gsLst>
                  <a:gs pos="0">
                    <a:srgbClr val="FFFFFF"/>
                  </a:gs>
                  <a:gs pos="100000">
                    <a:srgbClr val="FFFFFF"/>
                  </a:gs>
                </a:gsLst>
                <a:lin ang="5400000" scaled="0"/>
              </a:gradFill>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a:t>Click to edit Master text styles</a:t>
            </a:r>
          </a:p>
        </p:txBody>
      </p:sp>
    </p:spTree>
    <p:extLst>
      <p:ext uri="{BB962C8B-B14F-4D97-AF65-F5344CB8AC3E}">
        <p14:creationId xmlns:p14="http://schemas.microsoft.com/office/powerpoint/2010/main" val="2009797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737434" y="5912755"/>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218552" y="649720"/>
            <a:ext cx="10255939" cy="5104275"/>
          </a:xfrm>
          <a:prstGeom prst="rect">
            <a:avLst/>
          </a:prstGeom>
        </p:spPr>
      </p:pic>
    </p:spTree>
    <p:extLst>
      <p:ext uri="{BB962C8B-B14F-4D97-AF65-F5344CB8AC3E}">
        <p14:creationId xmlns:p14="http://schemas.microsoft.com/office/powerpoint/2010/main" val="5454288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71"/>
            <a:ext cx="5826698" cy="197240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3" y="3608309"/>
            <a:ext cx="4751001" cy="990031"/>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05698" y="1366954"/>
            <a:ext cx="7231699" cy="3599141"/>
          </a:xfrm>
          <a:prstGeom prst="rect">
            <a:avLst/>
          </a:prstGeom>
        </p:spPr>
      </p:pic>
    </p:spTree>
    <p:extLst>
      <p:ext uri="{BB962C8B-B14F-4D97-AF65-F5344CB8AC3E}">
        <p14:creationId xmlns:p14="http://schemas.microsoft.com/office/powerpoint/2010/main" val="1954797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8585" y="6112612"/>
            <a:ext cx="1075699" cy="205873"/>
          </a:xfrm>
          <a:prstGeom prst="rect">
            <a:avLst/>
          </a:prstGeom>
        </p:spPr>
      </p:pic>
    </p:spTree>
    <p:extLst>
      <p:ext uri="{BB962C8B-B14F-4D97-AF65-F5344CB8AC3E}">
        <p14:creationId xmlns:p14="http://schemas.microsoft.com/office/powerpoint/2010/main" val="36587839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68835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476673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0211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wo Column Bullet text">
    <p:bg>
      <p:bgPr>
        <a:solidFill>
          <a:srgbClr val="001F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013363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54075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1967019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a:t>Lorem ipsum</a:t>
            </a:r>
          </a:p>
        </p:txBody>
      </p:sp>
    </p:spTree>
    <p:extLst>
      <p:ext uri="{BB962C8B-B14F-4D97-AF65-F5344CB8AC3E}">
        <p14:creationId xmlns:p14="http://schemas.microsoft.com/office/powerpoint/2010/main" val="18648667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9296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defRPr/>
            </a:pPr>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5"/>
            <a:ext cx="3223861" cy="690695"/>
          </a:xfrm>
          <a:prstGeom prst="rect">
            <a:avLst/>
          </a:prstGeom>
        </p:spPr>
      </p:pic>
    </p:spTree>
    <p:extLst>
      <p:ext uri="{BB962C8B-B14F-4D97-AF65-F5344CB8AC3E}">
        <p14:creationId xmlns:p14="http://schemas.microsoft.com/office/powerpoint/2010/main" val="351428415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0305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l="2240" t="47895" r="793" b="22108"/>
          <a:stretch/>
        </p:blipFill>
        <p:spPr>
          <a:xfrm>
            <a:off x="269240" y="4163528"/>
            <a:ext cx="11655840" cy="2403404"/>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4028712"/>
          </a:xfrm>
          <a:prstGeom prst="rect">
            <a:avLst/>
          </a:prstGeom>
        </p:spPr>
      </p:pic>
      <p:sp>
        <p:nvSpPr>
          <p:cNvPr id="8" name="Rectangle 7"/>
          <p:cNvSpPr/>
          <p:nvPr userDrawn="1"/>
        </p:nvSpPr>
        <p:spPr bwMode="auto">
          <a:xfrm>
            <a:off x="0" y="0"/>
            <a:ext cx="12192000" cy="6857999"/>
          </a:xfrm>
          <a:prstGeom prst="rect">
            <a:avLst/>
          </a:prstGeom>
          <a:solidFill>
            <a:srgbClr val="0E7ED7">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idx="4294967295"/>
          </p:nvPr>
        </p:nvSpPr>
        <p:spPr>
          <a:xfrm>
            <a:off x="268928" y="289512"/>
            <a:ext cx="11655078" cy="899665"/>
          </a:xfrm>
        </p:spPr>
        <p:txBody>
          <a:bodyPr/>
          <a:lstStyle/>
          <a:p>
            <a:pPr algn="l"/>
            <a:endParaRPr lang="en-US"/>
          </a:p>
        </p:txBody>
      </p:sp>
    </p:spTree>
    <p:extLst>
      <p:ext uri="{BB962C8B-B14F-4D97-AF65-F5344CB8AC3E}">
        <p14:creationId xmlns:p14="http://schemas.microsoft.com/office/powerpoint/2010/main" val="387721504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call to action">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377841" y="2582816"/>
            <a:ext cx="5544920" cy="2196380"/>
          </a:xfrm>
          <a:prstGeom prst="rect">
            <a:avLst/>
          </a:prstGeom>
        </p:spPr>
      </p:pic>
      <p:sp>
        <p:nvSpPr>
          <p:cNvPr id="5" name="Title 1"/>
          <p:cNvSpPr>
            <a:spLocks noGrp="1"/>
          </p:cNvSpPr>
          <p:nvPr>
            <p:ph type="title" hasCustomPrompt="1"/>
          </p:nvPr>
        </p:nvSpPr>
        <p:spPr>
          <a:xfrm>
            <a:off x="1127584" y="2360204"/>
            <a:ext cx="5109427" cy="1014459"/>
          </a:xfrm>
          <a:noFill/>
        </p:spPr>
        <p:txBody>
          <a:bodyPr lIns="0" tIns="91440" rIns="146304" bIns="91440" anchor="t" anchorCtr="0"/>
          <a:lstStyle>
            <a:lvl1pPr>
              <a:defRPr sz="6078" spc="-98" baseline="0">
                <a:solidFill>
                  <a:schemeClr val="tx1"/>
                </a:solidFill>
              </a:defRPr>
            </a:lvl1pPr>
          </a:lstStyle>
          <a:p>
            <a:r>
              <a:rPr lang="en-US"/>
              <a:t>Lorem ipsum</a:t>
            </a:r>
          </a:p>
        </p:txBody>
      </p:sp>
      <p:sp>
        <p:nvSpPr>
          <p:cNvPr id="9" name="Text Placeholder 2"/>
          <p:cNvSpPr>
            <a:spLocks noGrp="1"/>
          </p:cNvSpPr>
          <p:nvPr>
            <p:ph type="body" sz="quarter" idx="10"/>
          </p:nvPr>
        </p:nvSpPr>
        <p:spPr>
          <a:xfrm>
            <a:off x="1127521" y="3394811"/>
            <a:ext cx="5109487" cy="619144"/>
          </a:xfrm>
        </p:spPr>
        <p:txBody>
          <a:bodyPr/>
          <a:lstStyle>
            <a:lvl1pPr marL="0" indent="0">
              <a:spcBef>
                <a:spcPts val="980"/>
              </a:spcBef>
              <a:spcAft>
                <a:spcPts val="980"/>
              </a:spcAft>
              <a:buNone/>
              <a:defRPr sz="3137"/>
            </a:lvl1pPr>
          </a:lstStyle>
          <a:p>
            <a:pPr lvl="0"/>
            <a:r>
              <a:rPr lang="en-US"/>
              <a:t>Click to edit Master text</a:t>
            </a:r>
          </a:p>
        </p:txBody>
      </p:sp>
      <p:pic>
        <p:nvPicPr>
          <p:cNvPr id="3" name="Picture 2"/>
          <p:cNvPicPr>
            <a:picLocks noChangeAspect="1"/>
          </p:cNvPicPr>
          <p:nvPr userDrawn="1"/>
        </p:nvPicPr>
        <p:blipFill>
          <a:blip r:embed="rId3"/>
          <a:stretch>
            <a:fillRect/>
          </a:stretch>
        </p:blipFill>
        <p:spPr>
          <a:xfrm>
            <a:off x="269145" y="2545263"/>
            <a:ext cx="658053" cy="658146"/>
          </a:xfrm>
          <a:prstGeom prst="rect">
            <a:avLst/>
          </a:prstGeom>
        </p:spPr>
      </p:pic>
    </p:spTree>
    <p:extLst>
      <p:ext uri="{BB962C8B-B14F-4D97-AF65-F5344CB8AC3E}">
        <p14:creationId xmlns:p14="http://schemas.microsoft.com/office/powerpoint/2010/main" val="358045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92006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tx1">
            <a:lumMod val="95000"/>
            <a:alpha val="2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64615" y="748135"/>
            <a:ext cx="5558147" cy="564835"/>
          </a:xfrm>
        </p:spPr>
        <p:txBody>
          <a:bodyPr wrap="square">
            <a:spAutoFit/>
          </a:bodyPr>
          <a:lstStyle>
            <a:lvl1pPr>
              <a:spcBef>
                <a:spcPts val="980"/>
              </a:spcBef>
              <a:spcAft>
                <a:spcPts val="980"/>
              </a:spcAft>
              <a:defRPr sz="27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71767623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64615" y="1486472"/>
            <a:ext cx="5558147" cy="564835"/>
          </a:xfrm>
        </p:spPr>
        <p:txBody>
          <a:bodyPr wrap="square">
            <a:spAutoFit/>
          </a:bodyPr>
          <a:lstStyle>
            <a:lvl1pPr>
              <a:spcBef>
                <a:spcPts val="980"/>
              </a:spcBef>
              <a:spcAft>
                <a:spcPts val="980"/>
              </a:spcAft>
              <a:defRPr sz="274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6" name="Title 5"/>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7131837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2_Closing logo slide">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18714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8"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2000"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9182233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rgbClr val="FFFFFF"/>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990390" y="440494"/>
            <a:ext cx="4932372" cy="1028038"/>
          </a:xfrm>
        </p:spPr>
        <p:txBody>
          <a:bodyPr wrap="square" rIns="0">
            <a:spAutoFit/>
          </a:bodyPr>
          <a:lstStyle>
            <a:lvl1pPr marL="0" indent="0">
              <a:lnSpc>
                <a:spcPct val="100000"/>
              </a:lnSpc>
              <a:spcBef>
                <a:spcPts val="980"/>
              </a:spcBef>
              <a:spcAft>
                <a:spcPts val="980"/>
              </a:spcAft>
              <a:buNone/>
              <a:defRPr sz="2353">
                <a:solidFill>
                  <a:schemeClr val="bg1"/>
                </a:solidFill>
              </a:defRPr>
            </a:lvl1pPr>
            <a:lvl2pPr>
              <a:defRPr>
                <a:solidFill>
                  <a:schemeClr val="bg1"/>
                </a:solidFill>
              </a:defRPr>
            </a:lvl2pPr>
            <a:lvl3pPr marL="224097">
              <a:lnSpc>
                <a:spcPct val="100000"/>
              </a:lnSpc>
              <a:spcBef>
                <a:spcPts val="392"/>
              </a:spcBef>
              <a:spcAft>
                <a:spcPts val="392"/>
              </a:spcAft>
              <a:defRPr>
                <a:solidFill>
                  <a:schemeClr val="bg1"/>
                </a:solidFill>
                <a:latin typeface="+mj-lt"/>
              </a:defRPr>
            </a:lvl3pPr>
            <a:lvl4pPr>
              <a:defRPr>
                <a:solidFill>
                  <a:schemeClr val="bg1"/>
                </a:solidFill>
              </a:defRPr>
            </a:lvl4pPr>
            <a:lvl5pPr>
              <a:defRPr>
                <a:solidFill>
                  <a:schemeClr val="bg1"/>
                </a:solidFill>
              </a:defRPr>
            </a:lvl5pPr>
          </a:lstStyle>
          <a:p>
            <a:pPr lvl="0"/>
            <a:r>
              <a:rPr lang="en-US"/>
              <a:t>Click to edit Master text styles</a:t>
            </a:r>
          </a:p>
          <a:p>
            <a:pPr lvl="2"/>
            <a:endParaRPr lang="en-US"/>
          </a:p>
        </p:txBody>
      </p:sp>
      <p:sp>
        <p:nvSpPr>
          <p:cNvPr id="5" name="Rectangle 4"/>
          <p:cNvSpPr/>
          <p:nvPr userDrawn="1"/>
        </p:nvSpPr>
        <p:spPr bwMode="auto">
          <a:xfrm>
            <a:off x="866" y="5698978"/>
            <a:ext cx="12190271" cy="116788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2196385" tIns="140568" rIns="175710" bIns="140568" numCol="1" spcCol="0" rtlCol="0" fromWordArt="0" anchor="t" anchorCtr="0" forceAA="0" compatLnSpc="1">
            <a:prstTxWarp prst="textNoShape">
              <a:avLst/>
            </a:prstTxWarp>
            <a:noAutofit/>
          </a:bodyPr>
          <a:lstStyle/>
          <a:p>
            <a:pPr defTabSz="896046">
              <a:defRPr/>
            </a:pPr>
            <a:endParaRPr lang="en-US" sz="3458">
              <a:gradFill>
                <a:gsLst>
                  <a:gs pos="0">
                    <a:srgbClr val="FFFFFF"/>
                  </a:gs>
                  <a:gs pos="100000">
                    <a:srgbClr val="FFFFFF"/>
                  </a:gs>
                </a:gsLst>
                <a:lin ang="5400000" scaled="0"/>
              </a:gradFill>
              <a:latin typeface="Segoe UI Light"/>
              <a:cs typeface="Segoe UI Semilight" panose="020B0402040204020203" pitchFamily="34" charset="0"/>
            </a:endParaRPr>
          </a:p>
        </p:txBody>
      </p:sp>
      <p:sp>
        <p:nvSpPr>
          <p:cNvPr id="8" name="Oval 7"/>
          <p:cNvSpPr/>
          <p:nvPr/>
        </p:nvSpPr>
        <p:spPr bwMode="auto">
          <a:xfrm>
            <a:off x="602115" y="5025138"/>
            <a:ext cx="1347125" cy="1344828"/>
          </a:xfrm>
          <a:prstGeom prst="ellipse">
            <a:avLst/>
          </a:prstGeom>
          <a:solidFill>
            <a:srgbClr val="002050"/>
          </a:solidFill>
          <a:ln w="38100" cap="flat" cmpd="sng" algn="ctr">
            <a:solidFill>
              <a:srgbClr val="FFFFFF"/>
            </a:solid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895699" fontAlgn="base">
              <a:lnSpc>
                <a:spcPct val="90000"/>
              </a:lnSpc>
              <a:spcBef>
                <a:spcPct val="0"/>
              </a:spcBef>
              <a:spcAft>
                <a:spcPct val="0"/>
              </a:spcAft>
              <a:defRPr/>
            </a:pPr>
            <a:endParaRPr lang="en-US" sz="1729" kern="0">
              <a:gradFill>
                <a:gsLst>
                  <a:gs pos="0">
                    <a:srgbClr val="FFFFFF"/>
                  </a:gs>
                  <a:gs pos="100000">
                    <a:srgbClr val="FFFFFF"/>
                  </a:gs>
                </a:gsLst>
                <a:lin ang="5400000" scaled="0"/>
              </a:gradFill>
            </a:endParaRPr>
          </a:p>
        </p:txBody>
      </p:sp>
      <p:sp>
        <p:nvSpPr>
          <p:cNvPr id="3" name="Text Placeholder 2"/>
          <p:cNvSpPr>
            <a:spLocks noGrp="1"/>
          </p:cNvSpPr>
          <p:nvPr>
            <p:ph type="body" sz="quarter" idx="11"/>
          </p:nvPr>
        </p:nvSpPr>
        <p:spPr>
          <a:xfrm>
            <a:off x="2205740" y="5983728"/>
            <a:ext cx="9588794" cy="673454"/>
          </a:xfrm>
        </p:spPr>
        <p:txBody>
          <a:bodyPr/>
          <a:lstStyle>
            <a:lvl1pPr marL="0" indent="0">
              <a:buNone/>
              <a:defRPr sz="3529"/>
            </a:lvl1pPr>
            <a:lvl2pPr marL="336081" indent="0">
              <a:buNone/>
              <a:defRPr/>
            </a:lvl2pPr>
            <a:lvl3pPr marL="560133" indent="0">
              <a:buNone/>
              <a:defRPr/>
            </a:lvl3pPr>
            <a:lvl4pPr marL="784187" indent="0">
              <a:buNone/>
              <a:defRPr/>
            </a:lvl4pPr>
            <a:lvl5pPr marL="1008240" indent="0">
              <a:buNone/>
              <a:defRPr/>
            </a:lvl5pPr>
          </a:lstStyle>
          <a:p>
            <a:pPr lvl="0"/>
            <a:r>
              <a:rPr lang="en-US"/>
              <a:t>Click to edit Master text styles</a:t>
            </a:r>
          </a:p>
        </p:txBody>
      </p:sp>
    </p:spTree>
    <p:extLst>
      <p:ext uri="{BB962C8B-B14F-4D97-AF65-F5344CB8AC3E}">
        <p14:creationId xmlns:p14="http://schemas.microsoft.com/office/powerpoint/2010/main" val="183529572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985516"/>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366156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3_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9"/>
            <a:ext cx="11653523" cy="198881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02989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958220"/>
            <a:ext cx="5826698" cy="197240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3098" y="2969087"/>
            <a:ext cx="4751001" cy="990031"/>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50202" y="6086218"/>
            <a:ext cx="1422802" cy="304828"/>
          </a:xfrm>
          <a:prstGeom prst="rect">
            <a:avLst/>
          </a:prstGeom>
        </p:spPr>
      </p:pic>
      <p:grpSp>
        <p:nvGrpSpPr>
          <p:cNvPr id="2" name="Group 4"/>
          <p:cNvGrpSpPr>
            <a:grpSpLocks noChangeAspect="1"/>
          </p:cNvGrpSpPr>
          <p:nvPr userDrawn="1"/>
        </p:nvGrpSpPr>
        <p:grpSpPr bwMode="auto">
          <a:xfrm>
            <a:off x="5899908" y="829622"/>
            <a:ext cx="5652456" cy="5355965"/>
            <a:chOff x="3791" y="533"/>
            <a:chExt cx="3632" cy="3441"/>
          </a:xfrm>
        </p:grpSpPr>
        <p:grpSp>
          <p:nvGrpSpPr>
            <p:cNvPr id="8" name="Group 205"/>
            <p:cNvGrpSpPr>
              <a:grpSpLocks/>
            </p:cNvGrpSpPr>
            <p:nvPr userDrawn="1"/>
          </p:nvGrpSpPr>
          <p:grpSpPr bwMode="auto">
            <a:xfrm>
              <a:off x="3791" y="799"/>
              <a:ext cx="3478" cy="2181"/>
              <a:chOff x="3791" y="799"/>
              <a:chExt cx="3478" cy="2181"/>
            </a:xfrm>
          </p:grpSpPr>
          <p:sp>
            <p:nvSpPr>
              <p:cNvPr id="186" name="Rectangle 5"/>
              <p:cNvSpPr>
                <a:spLocks noChangeArrowheads="1"/>
              </p:cNvSpPr>
              <p:nvPr userDrawn="1"/>
            </p:nvSpPr>
            <p:spPr bwMode="auto">
              <a:xfrm>
                <a:off x="7003" y="2634"/>
                <a:ext cx="266" cy="27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7" name="Rectangle 6"/>
              <p:cNvSpPr>
                <a:spLocks noChangeArrowheads="1"/>
              </p:cNvSpPr>
              <p:nvPr userDrawn="1"/>
            </p:nvSpPr>
            <p:spPr bwMode="auto">
              <a:xfrm>
                <a:off x="4360" y="2228"/>
                <a:ext cx="206" cy="75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8" name="Rectangle 7"/>
              <p:cNvSpPr>
                <a:spLocks noChangeArrowheads="1"/>
              </p:cNvSpPr>
              <p:nvPr userDrawn="1"/>
            </p:nvSpPr>
            <p:spPr bwMode="auto">
              <a:xfrm>
                <a:off x="4603" y="2438"/>
                <a:ext cx="332"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9" name="Rectangle 8"/>
              <p:cNvSpPr>
                <a:spLocks noChangeArrowheads="1"/>
              </p:cNvSpPr>
              <p:nvPr userDrawn="1"/>
            </p:nvSpPr>
            <p:spPr bwMode="auto">
              <a:xfrm>
                <a:off x="5266" y="2522"/>
                <a:ext cx="318" cy="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0" name="Rectangle 9"/>
              <p:cNvSpPr>
                <a:spLocks noChangeArrowheads="1"/>
              </p:cNvSpPr>
              <p:nvPr userDrawn="1"/>
            </p:nvSpPr>
            <p:spPr bwMode="auto">
              <a:xfrm>
                <a:off x="4145" y="2051"/>
                <a:ext cx="248"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1" name="Rectangle 10"/>
              <p:cNvSpPr>
                <a:spLocks noChangeArrowheads="1"/>
              </p:cNvSpPr>
              <p:nvPr userDrawn="1"/>
            </p:nvSpPr>
            <p:spPr bwMode="auto">
              <a:xfrm>
                <a:off x="4183"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2" name="Rectangle 11"/>
              <p:cNvSpPr>
                <a:spLocks noChangeArrowheads="1"/>
              </p:cNvSpPr>
              <p:nvPr userDrawn="1"/>
            </p:nvSpPr>
            <p:spPr bwMode="auto">
              <a:xfrm>
                <a:off x="4220"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3" name="Rectangle 12"/>
              <p:cNvSpPr>
                <a:spLocks noChangeArrowheads="1"/>
              </p:cNvSpPr>
              <p:nvPr userDrawn="1"/>
            </p:nvSpPr>
            <p:spPr bwMode="auto">
              <a:xfrm>
                <a:off x="4262"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4" name="Rectangle 13"/>
              <p:cNvSpPr>
                <a:spLocks noChangeArrowheads="1"/>
              </p:cNvSpPr>
              <p:nvPr userDrawn="1"/>
            </p:nvSpPr>
            <p:spPr bwMode="auto">
              <a:xfrm>
                <a:off x="4234"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5" name="Rectangle 14"/>
              <p:cNvSpPr>
                <a:spLocks noChangeArrowheads="1"/>
              </p:cNvSpPr>
              <p:nvPr userDrawn="1"/>
            </p:nvSpPr>
            <p:spPr bwMode="auto">
              <a:xfrm>
                <a:off x="4285"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6" name="Rectangle 15"/>
              <p:cNvSpPr>
                <a:spLocks noChangeArrowheads="1"/>
              </p:cNvSpPr>
              <p:nvPr userDrawn="1"/>
            </p:nvSpPr>
            <p:spPr bwMode="auto">
              <a:xfrm>
                <a:off x="4164"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7" name="Rectangle 16"/>
              <p:cNvSpPr>
                <a:spLocks noChangeArrowheads="1"/>
              </p:cNvSpPr>
              <p:nvPr userDrawn="1"/>
            </p:nvSpPr>
            <p:spPr bwMode="auto">
              <a:xfrm>
                <a:off x="422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8" name="Rectangle 17"/>
              <p:cNvSpPr>
                <a:spLocks noChangeArrowheads="1"/>
              </p:cNvSpPr>
              <p:nvPr userDrawn="1"/>
            </p:nvSpPr>
            <p:spPr bwMode="auto">
              <a:xfrm>
                <a:off x="4276"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9" name="Rectangle 18"/>
              <p:cNvSpPr>
                <a:spLocks noChangeArrowheads="1"/>
              </p:cNvSpPr>
              <p:nvPr userDrawn="1"/>
            </p:nvSpPr>
            <p:spPr bwMode="auto">
              <a:xfrm>
                <a:off x="4328" y="2079"/>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0" name="Rectangle 19"/>
              <p:cNvSpPr>
                <a:spLocks noChangeArrowheads="1"/>
              </p:cNvSpPr>
              <p:nvPr userDrawn="1"/>
            </p:nvSpPr>
            <p:spPr bwMode="auto">
              <a:xfrm>
                <a:off x="4164"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1" name="Rectangle 20"/>
              <p:cNvSpPr>
                <a:spLocks noChangeArrowheads="1"/>
              </p:cNvSpPr>
              <p:nvPr userDrawn="1"/>
            </p:nvSpPr>
            <p:spPr bwMode="auto">
              <a:xfrm>
                <a:off x="422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2" name="Rectangle 21"/>
              <p:cNvSpPr>
                <a:spLocks noChangeArrowheads="1"/>
              </p:cNvSpPr>
              <p:nvPr userDrawn="1"/>
            </p:nvSpPr>
            <p:spPr bwMode="auto">
              <a:xfrm>
                <a:off x="4276"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3" name="Rectangle 22"/>
              <p:cNvSpPr>
                <a:spLocks noChangeArrowheads="1"/>
              </p:cNvSpPr>
              <p:nvPr userDrawn="1"/>
            </p:nvSpPr>
            <p:spPr bwMode="auto">
              <a:xfrm>
                <a:off x="4328" y="213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4" name="Rectangle 23"/>
              <p:cNvSpPr>
                <a:spLocks noChangeArrowheads="1"/>
              </p:cNvSpPr>
              <p:nvPr userDrawn="1"/>
            </p:nvSpPr>
            <p:spPr bwMode="auto">
              <a:xfrm>
                <a:off x="4164"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5" name="Rectangle 24"/>
              <p:cNvSpPr>
                <a:spLocks noChangeArrowheads="1"/>
              </p:cNvSpPr>
              <p:nvPr userDrawn="1"/>
            </p:nvSpPr>
            <p:spPr bwMode="auto">
              <a:xfrm>
                <a:off x="422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6" name="Rectangle 25"/>
              <p:cNvSpPr>
                <a:spLocks noChangeArrowheads="1"/>
              </p:cNvSpPr>
              <p:nvPr userDrawn="1"/>
            </p:nvSpPr>
            <p:spPr bwMode="auto">
              <a:xfrm>
                <a:off x="4276"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7" name="Rectangle 26"/>
              <p:cNvSpPr>
                <a:spLocks noChangeArrowheads="1"/>
              </p:cNvSpPr>
              <p:nvPr userDrawn="1"/>
            </p:nvSpPr>
            <p:spPr bwMode="auto">
              <a:xfrm>
                <a:off x="4328" y="2177"/>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8" name="Rectangle 27"/>
              <p:cNvSpPr>
                <a:spLocks noChangeArrowheads="1"/>
              </p:cNvSpPr>
              <p:nvPr userDrawn="1"/>
            </p:nvSpPr>
            <p:spPr bwMode="auto">
              <a:xfrm>
                <a:off x="4164"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9" name="Rectangle 28"/>
              <p:cNvSpPr>
                <a:spLocks noChangeArrowheads="1"/>
              </p:cNvSpPr>
              <p:nvPr userDrawn="1"/>
            </p:nvSpPr>
            <p:spPr bwMode="auto">
              <a:xfrm>
                <a:off x="422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0" name="Rectangle 29"/>
              <p:cNvSpPr>
                <a:spLocks noChangeArrowheads="1"/>
              </p:cNvSpPr>
              <p:nvPr userDrawn="1"/>
            </p:nvSpPr>
            <p:spPr bwMode="auto">
              <a:xfrm>
                <a:off x="4276"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1" name="Rectangle 30"/>
              <p:cNvSpPr>
                <a:spLocks noChangeArrowheads="1"/>
              </p:cNvSpPr>
              <p:nvPr userDrawn="1"/>
            </p:nvSpPr>
            <p:spPr bwMode="auto">
              <a:xfrm>
                <a:off x="4328" y="222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2" name="Rectangle 31"/>
              <p:cNvSpPr>
                <a:spLocks noChangeArrowheads="1"/>
              </p:cNvSpPr>
              <p:nvPr userDrawn="1"/>
            </p:nvSpPr>
            <p:spPr bwMode="auto">
              <a:xfrm>
                <a:off x="4164"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3" name="Rectangle 32"/>
              <p:cNvSpPr>
                <a:spLocks noChangeArrowheads="1"/>
              </p:cNvSpPr>
              <p:nvPr userDrawn="1"/>
            </p:nvSpPr>
            <p:spPr bwMode="auto">
              <a:xfrm>
                <a:off x="422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4" name="Rectangle 33"/>
              <p:cNvSpPr>
                <a:spLocks noChangeArrowheads="1"/>
              </p:cNvSpPr>
              <p:nvPr userDrawn="1"/>
            </p:nvSpPr>
            <p:spPr bwMode="auto">
              <a:xfrm>
                <a:off x="4276"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5" name="Rectangle 34"/>
              <p:cNvSpPr>
                <a:spLocks noChangeArrowheads="1"/>
              </p:cNvSpPr>
              <p:nvPr userDrawn="1"/>
            </p:nvSpPr>
            <p:spPr bwMode="auto">
              <a:xfrm>
                <a:off x="4328" y="2275"/>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6" name="Rectangle 35"/>
              <p:cNvSpPr>
                <a:spLocks noChangeArrowheads="1"/>
              </p:cNvSpPr>
              <p:nvPr userDrawn="1"/>
            </p:nvSpPr>
            <p:spPr bwMode="auto">
              <a:xfrm>
                <a:off x="4164"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7" name="Rectangle 36"/>
              <p:cNvSpPr>
                <a:spLocks noChangeArrowheads="1"/>
              </p:cNvSpPr>
              <p:nvPr userDrawn="1"/>
            </p:nvSpPr>
            <p:spPr bwMode="auto">
              <a:xfrm>
                <a:off x="422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8" name="Rectangle 37"/>
              <p:cNvSpPr>
                <a:spLocks noChangeArrowheads="1"/>
              </p:cNvSpPr>
              <p:nvPr userDrawn="1"/>
            </p:nvSpPr>
            <p:spPr bwMode="auto">
              <a:xfrm>
                <a:off x="4276"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9" name="Rectangle 38"/>
              <p:cNvSpPr>
                <a:spLocks noChangeArrowheads="1"/>
              </p:cNvSpPr>
              <p:nvPr userDrawn="1"/>
            </p:nvSpPr>
            <p:spPr bwMode="auto">
              <a:xfrm>
                <a:off x="4328" y="232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0" name="Rectangle 39"/>
              <p:cNvSpPr>
                <a:spLocks noChangeArrowheads="1"/>
              </p:cNvSpPr>
              <p:nvPr userDrawn="1"/>
            </p:nvSpPr>
            <p:spPr bwMode="auto">
              <a:xfrm>
                <a:off x="4164"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1" name="Rectangle 40"/>
              <p:cNvSpPr>
                <a:spLocks noChangeArrowheads="1"/>
              </p:cNvSpPr>
              <p:nvPr userDrawn="1"/>
            </p:nvSpPr>
            <p:spPr bwMode="auto">
              <a:xfrm>
                <a:off x="422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2" name="Rectangle 41"/>
              <p:cNvSpPr>
                <a:spLocks noChangeArrowheads="1"/>
              </p:cNvSpPr>
              <p:nvPr userDrawn="1"/>
            </p:nvSpPr>
            <p:spPr bwMode="auto">
              <a:xfrm>
                <a:off x="4276"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3" name="Rectangle 42"/>
              <p:cNvSpPr>
                <a:spLocks noChangeArrowheads="1"/>
              </p:cNvSpPr>
              <p:nvPr userDrawn="1"/>
            </p:nvSpPr>
            <p:spPr bwMode="auto">
              <a:xfrm>
                <a:off x="4328" y="2373"/>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4" name="Rectangle 43"/>
              <p:cNvSpPr>
                <a:spLocks noChangeArrowheads="1"/>
              </p:cNvSpPr>
              <p:nvPr userDrawn="1"/>
            </p:nvSpPr>
            <p:spPr bwMode="auto">
              <a:xfrm>
                <a:off x="4164"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5" name="Rectangle 44"/>
              <p:cNvSpPr>
                <a:spLocks noChangeArrowheads="1"/>
              </p:cNvSpPr>
              <p:nvPr userDrawn="1"/>
            </p:nvSpPr>
            <p:spPr bwMode="auto">
              <a:xfrm>
                <a:off x="422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6" name="Rectangle 45"/>
              <p:cNvSpPr>
                <a:spLocks noChangeArrowheads="1"/>
              </p:cNvSpPr>
              <p:nvPr userDrawn="1"/>
            </p:nvSpPr>
            <p:spPr bwMode="auto">
              <a:xfrm>
                <a:off x="4276"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7" name="Rectangle 46"/>
              <p:cNvSpPr>
                <a:spLocks noChangeArrowheads="1"/>
              </p:cNvSpPr>
              <p:nvPr userDrawn="1"/>
            </p:nvSpPr>
            <p:spPr bwMode="auto">
              <a:xfrm>
                <a:off x="4328" y="2424"/>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8" name="Rectangle 47"/>
              <p:cNvSpPr>
                <a:spLocks noChangeArrowheads="1"/>
              </p:cNvSpPr>
              <p:nvPr userDrawn="1"/>
            </p:nvSpPr>
            <p:spPr bwMode="auto">
              <a:xfrm>
                <a:off x="4164"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9" name="Rectangle 48"/>
              <p:cNvSpPr>
                <a:spLocks noChangeArrowheads="1"/>
              </p:cNvSpPr>
              <p:nvPr userDrawn="1"/>
            </p:nvSpPr>
            <p:spPr bwMode="auto">
              <a:xfrm>
                <a:off x="422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0" name="Rectangle 49"/>
              <p:cNvSpPr>
                <a:spLocks noChangeArrowheads="1"/>
              </p:cNvSpPr>
              <p:nvPr userDrawn="1"/>
            </p:nvSpPr>
            <p:spPr bwMode="auto">
              <a:xfrm>
                <a:off x="4276"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1" name="Rectangle 50"/>
              <p:cNvSpPr>
                <a:spLocks noChangeArrowheads="1"/>
              </p:cNvSpPr>
              <p:nvPr userDrawn="1"/>
            </p:nvSpPr>
            <p:spPr bwMode="auto">
              <a:xfrm>
                <a:off x="4328" y="2471"/>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2" name="Rectangle 51"/>
              <p:cNvSpPr>
                <a:spLocks noChangeArrowheads="1"/>
              </p:cNvSpPr>
              <p:nvPr userDrawn="1"/>
            </p:nvSpPr>
            <p:spPr bwMode="auto">
              <a:xfrm>
                <a:off x="4164"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3" name="Rectangle 52"/>
              <p:cNvSpPr>
                <a:spLocks noChangeArrowheads="1"/>
              </p:cNvSpPr>
              <p:nvPr userDrawn="1"/>
            </p:nvSpPr>
            <p:spPr bwMode="auto">
              <a:xfrm>
                <a:off x="422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4" name="Rectangle 53"/>
              <p:cNvSpPr>
                <a:spLocks noChangeArrowheads="1"/>
              </p:cNvSpPr>
              <p:nvPr userDrawn="1"/>
            </p:nvSpPr>
            <p:spPr bwMode="auto">
              <a:xfrm>
                <a:off x="4276"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5" name="Rectangle 54"/>
              <p:cNvSpPr>
                <a:spLocks noChangeArrowheads="1"/>
              </p:cNvSpPr>
              <p:nvPr userDrawn="1"/>
            </p:nvSpPr>
            <p:spPr bwMode="auto">
              <a:xfrm>
                <a:off x="4328" y="2522"/>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6" name="Rectangle 55"/>
              <p:cNvSpPr>
                <a:spLocks noChangeArrowheads="1"/>
              </p:cNvSpPr>
              <p:nvPr userDrawn="1"/>
            </p:nvSpPr>
            <p:spPr bwMode="auto">
              <a:xfrm>
                <a:off x="4164"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7" name="Rectangle 56"/>
              <p:cNvSpPr>
                <a:spLocks noChangeArrowheads="1"/>
              </p:cNvSpPr>
              <p:nvPr userDrawn="1"/>
            </p:nvSpPr>
            <p:spPr bwMode="auto">
              <a:xfrm>
                <a:off x="422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8" name="Rectangle 57"/>
              <p:cNvSpPr>
                <a:spLocks noChangeArrowheads="1"/>
              </p:cNvSpPr>
              <p:nvPr userDrawn="1"/>
            </p:nvSpPr>
            <p:spPr bwMode="auto">
              <a:xfrm>
                <a:off x="4276"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9" name="Rectangle 58"/>
              <p:cNvSpPr>
                <a:spLocks noChangeArrowheads="1"/>
              </p:cNvSpPr>
              <p:nvPr userDrawn="1"/>
            </p:nvSpPr>
            <p:spPr bwMode="auto">
              <a:xfrm>
                <a:off x="4328" y="2569"/>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0" name="Rectangle 59"/>
              <p:cNvSpPr>
                <a:spLocks noChangeArrowheads="1"/>
              </p:cNvSpPr>
              <p:nvPr userDrawn="1"/>
            </p:nvSpPr>
            <p:spPr bwMode="auto">
              <a:xfrm>
                <a:off x="4164"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1" name="Rectangle 60"/>
              <p:cNvSpPr>
                <a:spLocks noChangeArrowheads="1"/>
              </p:cNvSpPr>
              <p:nvPr userDrawn="1"/>
            </p:nvSpPr>
            <p:spPr bwMode="auto">
              <a:xfrm>
                <a:off x="422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2" name="Rectangle 61"/>
              <p:cNvSpPr>
                <a:spLocks noChangeArrowheads="1"/>
              </p:cNvSpPr>
              <p:nvPr userDrawn="1"/>
            </p:nvSpPr>
            <p:spPr bwMode="auto">
              <a:xfrm>
                <a:off x="4276"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3" name="Rectangle 62"/>
              <p:cNvSpPr>
                <a:spLocks noChangeArrowheads="1"/>
              </p:cNvSpPr>
              <p:nvPr userDrawn="1"/>
            </p:nvSpPr>
            <p:spPr bwMode="auto">
              <a:xfrm>
                <a:off x="4328" y="2620"/>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4" name="Rectangle 63"/>
              <p:cNvSpPr>
                <a:spLocks noChangeArrowheads="1"/>
              </p:cNvSpPr>
              <p:nvPr userDrawn="1"/>
            </p:nvSpPr>
            <p:spPr bwMode="auto">
              <a:xfrm>
                <a:off x="4164"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5" name="Rectangle 64"/>
              <p:cNvSpPr>
                <a:spLocks noChangeArrowheads="1"/>
              </p:cNvSpPr>
              <p:nvPr userDrawn="1"/>
            </p:nvSpPr>
            <p:spPr bwMode="auto">
              <a:xfrm>
                <a:off x="422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6" name="Rectangle 65"/>
              <p:cNvSpPr>
                <a:spLocks noChangeArrowheads="1"/>
              </p:cNvSpPr>
              <p:nvPr userDrawn="1"/>
            </p:nvSpPr>
            <p:spPr bwMode="auto">
              <a:xfrm>
                <a:off x="4276"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7" name="Rectangle 66"/>
              <p:cNvSpPr>
                <a:spLocks noChangeArrowheads="1"/>
              </p:cNvSpPr>
              <p:nvPr userDrawn="1"/>
            </p:nvSpPr>
            <p:spPr bwMode="auto">
              <a:xfrm>
                <a:off x="4328" y="2672"/>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8" name="Rectangle 67"/>
              <p:cNvSpPr>
                <a:spLocks noChangeArrowheads="1"/>
              </p:cNvSpPr>
              <p:nvPr userDrawn="1"/>
            </p:nvSpPr>
            <p:spPr bwMode="auto">
              <a:xfrm>
                <a:off x="4164"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9" name="Rectangle 68"/>
              <p:cNvSpPr>
                <a:spLocks noChangeArrowheads="1"/>
              </p:cNvSpPr>
              <p:nvPr userDrawn="1"/>
            </p:nvSpPr>
            <p:spPr bwMode="auto">
              <a:xfrm>
                <a:off x="422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0" name="Rectangle 69"/>
              <p:cNvSpPr>
                <a:spLocks noChangeArrowheads="1"/>
              </p:cNvSpPr>
              <p:nvPr userDrawn="1"/>
            </p:nvSpPr>
            <p:spPr bwMode="auto">
              <a:xfrm>
                <a:off x="4276"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1" name="Rectangle 70"/>
              <p:cNvSpPr>
                <a:spLocks noChangeArrowheads="1"/>
              </p:cNvSpPr>
              <p:nvPr userDrawn="1"/>
            </p:nvSpPr>
            <p:spPr bwMode="auto">
              <a:xfrm>
                <a:off x="4328" y="271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2" name="Rectangle 71"/>
              <p:cNvSpPr>
                <a:spLocks noChangeArrowheads="1"/>
              </p:cNvSpPr>
              <p:nvPr userDrawn="1"/>
            </p:nvSpPr>
            <p:spPr bwMode="auto">
              <a:xfrm>
                <a:off x="4164"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3" name="Rectangle 72"/>
              <p:cNvSpPr>
                <a:spLocks noChangeArrowheads="1"/>
              </p:cNvSpPr>
              <p:nvPr userDrawn="1"/>
            </p:nvSpPr>
            <p:spPr bwMode="auto">
              <a:xfrm>
                <a:off x="422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4" name="Rectangle 73"/>
              <p:cNvSpPr>
                <a:spLocks noChangeArrowheads="1"/>
              </p:cNvSpPr>
              <p:nvPr userDrawn="1"/>
            </p:nvSpPr>
            <p:spPr bwMode="auto">
              <a:xfrm>
                <a:off x="4276"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5" name="Rectangle 74"/>
              <p:cNvSpPr>
                <a:spLocks noChangeArrowheads="1"/>
              </p:cNvSpPr>
              <p:nvPr userDrawn="1"/>
            </p:nvSpPr>
            <p:spPr bwMode="auto">
              <a:xfrm>
                <a:off x="4328" y="277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6" name="Rectangle 75"/>
              <p:cNvSpPr>
                <a:spLocks noChangeArrowheads="1"/>
              </p:cNvSpPr>
              <p:nvPr userDrawn="1"/>
            </p:nvSpPr>
            <p:spPr bwMode="auto">
              <a:xfrm>
                <a:off x="4164"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7" name="Rectangle 76"/>
              <p:cNvSpPr>
                <a:spLocks noChangeArrowheads="1"/>
              </p:cNvSpPr>
              <p:nvPr userDrawn="1"/>
            </p:nvSpPr>
            <p:spPr bwMode="auto">
              <a:xfrm>
                <a:off x="422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8" name="Rectangle 77"/>
              <p:cNvSpPr>
                <a:spLocks noChangeArrowheads="1"/>
              </p:cNvSpPr>
              <p:nvPr userDrawn="1"/>
            </p:nvSpPr>
            <p:spPr bwMode="auto">
              <a:xfrm>
                <a:off x="4276"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9" name="Rectangle 78"/>
              <p:cNvSpPr>
                <a:spLocks noChangeArrowheads="1"/>
              </p:cNvSpPr>
              <p:nvPr userDrawn="1"/>
            </p:nvSpPr>
            <p:spPr bwMode="auto">
              <a:xfrm>
                <a:off x="4328" y="281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0" name="Rectangle 79"/>
              <p:cNvSpPr>
                <a:spLocks noChangeArrowheads="1"/>
              </p:cNvSpPr>
              <p:nvPr userDrawn="1"/>
            </p:nvSpPr>
            <p:spPr bwMode="auto">
              <a:xfrm>
                <a:off x="419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1" name="Rectangle 80"/>
              <p:cNvSpPr>
                <a:spLocks noChangeArrowheads="1"/>
              </p:cNvSpPr>
              <p:nvPr userDrawn="1"/>
            </p:nvSpPr>
            <p:spPr bwMode="auto">
              <a:xfrm>
                <a:off x="4239"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2" name="Rectangle 81"/>
              <p:cNvSpPr>
                <a:spLocks noChangeArrowheads="1"/>
              </p:cNvSpPr>
              <p:nvPr userDrawn="1"/>
            </p:nvSpPr>
            <p:spPr bwMode="auto">
              <a:xfrm>
                <a:off x="4285" y="1999"/>
                <a:ext cx="15"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3" name="Rectangle 82"/>
              <p:cNvSpPr>
                <a:spLocks noChangeArrowheads="1"/>
              </p:cNvSpPr>
              <p:nvPr userDrawn="1"/>
            </p:nvSpPr>
            <p:spPr bwMode="auto">
              <a:xfrm>
                <a:off x="430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4" name="Rectangle 83"/>
              <p:cNvSpPr>
                <a:spLocks noChangeArrowheads="1"/>
              </p:cNvSpPr>
              <p:nvPr userDrawn="1"/>
            </p:nvSpPr>
            <p:spPr bwMode="auto">
              <a:xfrm>
                <a:off x="4328"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5" name="Rectangle 84"/>
              <p:cNvSpPr>
                <a:spLocks noChangeArrowheads="1"/>
              </p:cNvSpPr>
              <p:nvPr userDrawn="1"/>
            </p:nvSpPr>
            <p:spPr bwMode="auto">
              <a:xfrm>
                <a:off x="426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6" name="Rectangle 85"/>
              <p:cNvSpPr>
                <a:spLocks noChangeArrowheads="1"/>
              </p:cNvSpPr>
              <p:nvPr userDrawn="1"/>
            </p:nvSpPr>
            <p:spPr bwMode="auto">
              <a:xfrm>
                <a:off x="422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7" name="Rectangle 86"/>
              <p:cNvSpPr>
                <a:spLocks noChangeArrowheads="1"/>
              </p:cNvSpPr>
              <p:nvPr userDrawn="1"/>
            </p:nvSpPr>
            <p:spPr bwMode="auto">
              <a:xfrm>
                <a:off x="4454" y="2051"/>
                <a:ext cx="252"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8" name="Rectangle 87"/>
              <p:cNvSpPr>
                <a:spLocks noChangeArrowheads="1"/>
              </p:cNvSpPr>
              <p:nvPr userDrawn="1"/>
            </p:nvSpPr>
            <p:spPr bwMode="auto">
              <a:xfrm>
                <a:off x="4496"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9" name="Rectangle 88"/>
              <p:cNvSpPr>
                <a:spLocks noChangeArrowheads="1"/>
              </p:cNvSpPr>
              <p:nvPr userDrawn="1"/>
            </p:nvSpPr>
            <p:spPr bwMode="auto">
              <a:xfrm>
                <a:off x="4533"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0" name="Rectangle 89"/>
              <p:cNvSpPr>
                <a:spLocks noChangeArrowheads="1"/>
              </p:cNvSpPr>
              <p:nvPr userDrawn="1"/>
            </p:nvSpPr>
            <p:spPr bwMode="auto">
              <a:xfrm>
                <a:off x="4570"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1" name="Rectangle 90"/>
              <p:cNvSpPr>
                <a:spLocks noChangeArrowheads="1"/>
              </p:cNvSpPr>
              <p:nvPr userDrawn="1"/>
            </p:nvSpPr>
            <p:spPr bwMode="auto">
              <a:xfrm>
                <a:off x="4547"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2" name="Rectangle 91"/>
              <p:cNvSpPr>
                <a:spLocks noChangeArrowheads="1"/>
              </p:cNvSpPr>
              <p:nvPr userDrawn="1"/>
            </p:nvSpPr>
            <p:spPr bwMode="auto">
              <a:xfrm>
                <a:off x="4598"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3" name="Rectangle 92"/>
              <p:cNvSpPr>
                <a:spLocks noChangeArrowheads="1"/>
              </p:cNvSpPr>
              <p:nvPr userDrawn="1"/>
            </p:nvSpPr>
            <p:spPr bwMode="auto">
              <a:xfrm>
                <a:off x="4477"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4" name="Rectangle 93"/>
              <p:cNvSpPr>
                <a:spLocks noChangeArrowheads="1"/>
              </p:cNvSpPr>
              <p:nvPr userDrawn="1"/>
            </p:nvSpPr>
            <p:spPr bwMode="auto">
              <a:xfrm>
                <a:off x="4533"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5" name="Rectangle 94"/>
              <p:cNvSpPr>
                <a:spLocks noChangeArrowheads="1"/>
              </p:cNvSpPr>
              <p:nvPr userDrawn="1"/>
            </p:nvSpPr>
            <p:spPr bwMode="auto">
              <a:xfrm>
                <a:off x="4589" y="2079"/>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6" name="Rectangle 95"/>
              <p:cNvSpPr>
                <a:spLocks noChangeArrowheads="1"/>
              </p:cNvSpPr>
              <p:nvPr userDrawn="1"/>
            </p:nvSpPr>
            <p:spPr bwMode="auto">
              <a:xfrm>
                <a:off x="464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7" name="Rectangle 96"/>
              <p:cNvSpPr>
                <a:spLocks noChangeArrowheads="1"/>
              </p:cNvSpPr>
              <p:nvPr userDrawn="1"/>
            </p:nvSpPr>
            <p:spPr bwMode="auto">
              <a:xfrm>
                <a:off x="4477"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8" name="Rectangle 97"/>
              <p:cNvSpPr>
                <a:spLocks noChangeArrowheads="1"/>
              </p:cNvSpPr>
              <p:nvPr userDrawn="1"/>
            </p:nvSpPr>
            <p:spPr bwMode="auto">
              <a:xfrm>
                <a:off x="4533"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9" name="Rectangle 98"/>
              <p:cNvSpPr>
                <a:spLocks noChangeArrowheads="1"/>
              </p:cNvSpPr>
              <p:nvPr userDrawn="1"/>
            </p:nvSpPr>
            <p:spPr bwMode="auto">
              <a:xfrm>
                <a:off x="4589" y="213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0" name="Rectangle 99"/>
              <p:cNvSpPr>
                <a:spLocks noChangeArrowheads="1"/>
              </p:cNvSpPr>
              <p:nvPr userDrawn="1"/>
            </p:nvSpPr>
            <p:spPr bwMode="auto">
              <a:xfrm>
                <a:off x="464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1" name="Rectangle 100"/>
              <p:cNvSpPr>
                <a:spLocks noChangeArrowheads="1"/>
              </p:cNvSpPr>
              <p:nvPr userDrawn="1"/>
            </p:nvSpPr>
            <p:spPr bwMode="auto">
              <a:xfrm>
                <a:off x="4477"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2" name="Rectangle 101"/>
              <p:cNvSpPr>
                <a:spLocks noChangeArrowheads="1"/>
              </p:cNvSpPr>
              <p:nvPr userDrawn="1"/>
            </p:nvSpPr>
            <p:spPr bwMode="auto">
              <a:xfrm>
                <a:off x="4533"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3" name="Rectangle 102"/>
              <p:cNvSpPr>
                <a:spLocks noChangeArrowheads="1"/>
              </p:cNvSpPr>
              <p:nvPr userDrawn="1"/>
            </p:nvSpPr>
            <p:spPr bwMode="auto">
              <a:xfrm>
                <a:off x="4589" y="2177"/>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4" name="Rectangle 103"/>
              <p:cNvSpPr>
                <a:spLocks noChangeArrowheads="1"/>
              </p:cNvSpPr>
              <p:nvPr userDrawn="1"/>
            </p:nvSpPr>
            <p:spPr bwMode="auto">
              <a:xfrm>
                <a:off x="464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5" name="Rectangle 104"/>
              <p:cNvSpPr>
                <a:spLocks noChangeArrowheads="1"/>
              </p:cNvSpPr>
              <p:nvPr userDrawn="1"/>
            </p:nvSpPr>
            <p:spPr bwMode="auto">
              <a:xfrm>
                <a:off x="4477"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6" name="Rectangle 105"/>
              <p:cNvSpPr>
                <a:spLocks noChangeArrowheads="1"/>
              </p:cNvSpPr>
              <p:nvPr userDrawn="1"/>
            </p:nvSpPr>
            <p:spPr bwMode="auto">
              <a:xfrm>
                <a:off x="4533"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7" name="Rectangle 106"/>
              <p:cNvSpPr>
                <a:spLocks noChangeArrowheads="1"/>
              </p:cNvSpPr>
              <p:nvPr userDrawn="1"/>
            </p:nvSpPr>
            <p:spPr bwMode="auto">
              <a:xfrm>
                <a:off x="4589" y="222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8" name="Rectangle 107"/>
              <p:cNvSpPr>
                <a:spLocks noChangeArrowheads="1"/>
              </p:cNvSpPr>
              <p:nvPr userDrawn="1"/>
            </p:nvSpPr>
            <p:spPr bwMode="auto">
              <a:xfrm>
                <a:off x="464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9" name="Rectangle 108"/>
              <p:cNvSpPr>
                <a:spLocks noChangeArrowheads="1"/>
              </p:cNvSpPr>
              <p:nvPr userDrawn="1"/>
            </p:nvSpPr>
            <p:spPr bwMode="auto">
              <a:xfrm>
                <a:off x="4477"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0" name="Rectangle 109"/>
              <p:cNvSpPr>
                <a:spLocks noChangeArrowheads="1"/>
              </p:cNvSpPr>
              <p:nvPr userDrawn="1"/>
            </p:nvSpPr>
            <p:spPr bwMode="auto">
              <a:xfrm>
                <a:off x="4533"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1" name="Rectangle 110"/>
              <p:cNvSpPr>
                <a:spLocks noChangeArrowheads="1"/>
              </p:cNvSpPr>
              <p:nvPr userDrawn="1"/>
            </p:nvSpPr>
            <p:spPr bwMode="auto">
              <a:xfrm>
                <a:off x="4589" y="2275"/>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2" name="Rectangle 111"/>
              <p:cNvSpPr>
                <a:spLocks noChangeArrowheads="1"/>
              </p:cNvSpPr>
              <p:nvPr userDrawn="1"/>
            </p:nvSpPr>
            <p:spPr bwMode="auto">
              <a:xfrm>
                <a:off x="464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3" name="Rectangle 112"/>
              <p:cNvSpPr>
                <a:spLocks noChangeArrowheads="1"/>
              </p:cNvSpPr>
              <p:nvPr userDrawn="1"/>
            </p:nvSpPr>
            <p:spPr bwMode="auto">
              <a:xfrm>
                <a:off x="4477"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4" name="Rectangle 113"/>
              <p:cNvSpPr>
                <a:spLocks noChangeArrowheads="1"/>
              </p:cNvSpPr>
              <p:nvPr userDrawn="1"/>
            </p:nvSpPr>
            <p:spPr bwMode="auto">
              <a:xfrm>
                <a:off x="4533"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5" name="Rectangle 114"/>
              <p:cNvSpPr>
                <a:spLocks noChangeArrowheads="1"/>
              </p:cNvSpPr>
              <p:nvPr userDrawn="1"/>
            </p:nvSpPr>
            <p:spPr bwMode="auto">
              <a:xfrm>
                <a:off x="4589" y="232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6" name="Rectangle 115"/>
              <p:cNvSpPr>
                <a:spLocks noChangeArrowheads="1"/>
              </p:cNvSpPr>
              <p:nvPr userDrawn="1"/>
            </p:nvSpPr>
            <p:spPr bwMode="auto">
              <a:xfrm>
                <a:off x="464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7" name="Rectangle 116"/>
              <p:cNvSpPr>
                <a:spLocks noChangeArrowheads="1"/>
              </p:cNvSpPr>
              <p:nvPr userDrawn="1"/>
            </p:nvSpPr>
            <p:spPr bwMode="auto">
              <a:xfrm>
                <a:off x="4477"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8" name="Rectangle 117"/>
              <p:cNvSpPr>
                <a:spLocks noChangeArrowheads="1"/>
              </p:cNvSpPr>
              <p:nvPr userDrawn="1"/>
            </p:nvSpPr>
            <p:spPr bwMode="auto">
              <a:xfrm>
                <a:off x="4533"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9" name="Rectangle 118"/>
              <p:cNvSpPr>
                <a:spLocks noChangeArrowheads="1"/>
              </p:cNvSpPr>
              <p:nvPr userDrawn="1"/>
            </p:nvSpPr>
            <p:spPr bwMode="auto">
              <a:xfrm>
                <a:off x="4589" y="2373"/>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0" name="Rectangle 119"/>
              <p:cNvSpPr>
                <a:spLocks noChangeArrowheads="1"/>
              </p:cNvSpPr>
              <p:nvPr userDrawn="1"/>
            </p:nvSpPr>
            <p:spPr bwMode="auto">
              <a:xfrm>
                <a:off x="464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1" name="Rectangle 120"/>
              <p:cNvSpPr>
                <a:spLocks noChangeArrowheads="1"/>
              </p:cNvSpPr>
              <p:nvPr userDrawn="1"/>
            </p:nvSpPr>
            <p:spPr bwMode="auto">
              <a:xfrm>
                <a:off x="4477"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2" name="Rectangle 121"/>
              <p:cNvSpPr>
                <a:spLocks noChangeArrowheads="1"/>
              </p:cNvSpPr>
              <p:nvPr userDrawn="1"/>
            </p:nvSpPr>
            <p:spPr bwMode="auto">
              <a:xfrm>
                <a:off x="4533"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3" name="Rectangle 122"/>
              <p:cNvSpPr>
                <a:spLocks noChangeArrowheads="1"/>
              </p:cNvSpPr>
              <p:nvPr userDrawn="1"/>
            </p:nvSpPr>
            <p:spPr bwMode="auto">
              <a:xfrm>
                <a:off x="4589" y="2424"/>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4" name="Rectangle 123"/>
              <p:cNvSpPr>
                <a:spLocks noChangeArrowheads="1"/>
              </p:cNvSpPr>
              <p:nvPr userDrawn="1"/>
            </p:nvSpPr>
            <p:spPr bwMode="auto">
              <a:xfrm>
                <a:off x="464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5" name="Rectangle 124"/>
              <p:cNvSpPr>
                <a:spLocks noChangeArrowheads="1"/>
              </p:cNvSpPr>
              <p:nvPr userDrawn="1"/>
            </p:nvSpPr>
            <p:spPr bwMode="auto">
              <a:xfrm>
                <a:off x="4477"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6" name="Rectangle 125"/>
              <p:cNvSpPr>
                <a:spLocks noChangeArrowheads="1"/>
              </p:cNvSpPr>
              <p:nvPr userDrawn="1"/>
            </p:nvSpPr>
            <p:spPr bwMode="auto">
              <a:xfrm>
                <a:off x="4533"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7" name="Rectangle 126"/>
              <p:cNvSpPr>
                <a:spLocks noChangeArrowheads="1"/>
              </p:cNvSpPr>
              <p:nvPr userDrawn="1"/>
            </p:nvSpPr>
            <p:spPr bwMode="auto">
              <a:xfrm>
                <a:off x="4589" y="2471"/>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8" name="Rectangle 127"/>
              <p:cNvSpPr>
                <a:spLocks noChangeArrowheads="1"/>
              </p:cNvSpPr>
              <p:nvPr userDrawn="1"/>
            </p:nvSpPr>
            <p:spPr bwMode="auto">
              <a:xfrm>
                <a:off x="464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9" name="Rectangle 128"/>
              <p:cNvSpPr>
                <a:spLocks noChangeArrowheads="1"/>
              </p:cNvSpPr>
              <p:nvPr userDrawn="1"/>
            </p:nvSpPr>
            <p:spPr bwMode="auto">
              <a:xfrm>
                <a:off x="4477"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0" name="Rectangle 129"/>
              <p:cNvSpPr>
                <a:spLocks noChangeArrowheads="1"/>
              </p:cNvSpPr>
              <p:nvPr userDrawn="1"/>
            </p:nvSpPr>
            <p:spPr bwMode="auto">
              <a:xfrm>
                <a:off x="4533"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1" name="Rectangle 130"/>
              <p:cNvSpPr>
                <a:spLocks noChangeArrowheads="1"/>
              </p:cNvSpPr>
              <p:nvPr userDrawn="1"/>
            </p:nvSpPr>
            <p:spPr bwMode="auto">
              <a:xfrm>
                <a:off x="4589" y="2522"/>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2" name="Rectangle 131"/>
              <p:cNvSpPr>
                <a:spLocks noChangeArrowheads="1"/>
              </p:cNvSpPr>
              <p:nvPr userDrawn="1"/>
            </p:nvSpPr>
            <p:spPr bwMode="auto">
              <a:xfrm>
                <a:off x="464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3" name="Rectangle 132"/>
              <p:cNvSpPr>
                <a:spLocks noChangeArrowheads="1"/>
              </p:cNvSpPr>
              <p:nvPr userDrawn="1"/>
            </p:nvSpPr>
            <p:spPr bwMode="auto">
              <a:xfrm>
                <a:off x="4477"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4" name="Rectangle 133"/>
              <p:cNvSpPr>
                <a:spLocks noChangeArrowheads="1"/>
              </p:cNvSpPr>
              <p:nvPr userDrawn="1"/>
            </p:nvSpPr>
            <p:spPr bwMode="auto">
              <a:xfrm>
                <a:off x="4533"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5" name="Rectangle 134"/>
              <p:cNvSpPr>
                <a:spLocks noChangeArrowheads="1"/>
              </p:cNvSpPr>
              <p:nvPr userDrawn="1"/>
            </p:nvSpPr>
            <p:spPr bwMode="auto">
              <a:xfrm>
                <a:off x="4589" y="2569"/>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6" name="Rectangle 135"/>
              <p:cNvSpPr>
                <a:spLocks noChangeArrowheads="1"/>
              </p:cNvSpPr>
              <p:nvPr userDrawn="1"/>
            </p:nvSpPr>
            <p:spPr bwMode="auto">
              <a:xfrm>
                <a:off x="464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7" name="Rectangle 136"/>
              <p:cNvSpPr>
                <a:spLocks noChangeArrowheads="1"/>
              </p:cNvSpPr>
              <p:nvPr userDrawn="1"/>
            </p:nvSpPr>
            <p:spPr bwMode="auto">
              <a:xfrm>
                <a:off x="4477"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8" name="Rectangle 137"/>
              <p:cNvSpPr>
                <a:spLocks noChangeArrowheads="1"/>
              </p:cNvSpPr>
              <p:nvPr userDrawn="1"/>
            </p:nvSpPr>
            <p:spPr bwMode="auto">
              <a:xfrm>
                <a:off x="4533"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9" name="Rectangle 138"/>
              <p:cNvSpPr>
                <a:spLocks noChangeArrowheads="1"/>
              </p:cNvSpPr>
              <p:nvPr userDrawn="1"/>
            </p:nvSpPr>
            <p:spPr bwMode="auto">
              <a:xfrm>
                <a:off x="4589" y="2620"/>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0" name="Rectangle 139"/>
              <p:cNvSpPr>
                <a:spLocks noChangeArrowheads="1"/>
              </p:cNvSpPr>
              <p:nvPr userDrawn="1"/>
            </p:nvSpPr>
            <p:spPr bwMode="auto">
              <a:xfrm>
                <a:off x="464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1" name="Rectangle 140"/>
              <p:cNvSpPr>
                <a:spLocks noChangeArrowheads="1"/>
              </p:cNvSpPr>
              <p:nvPr userDrawn="1"/>
            </p:nvSpPr>
            <p:spPr bwMode="auto">
              <a:xfrm>
                <a:off x="4477"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2" name="Rectangle 141"/>
              <p:cNvSpPr>
                <a:spLocks noChangeArrowheads="1"/>
              </p:cNvSpPr>
              <p:nvPr userDrawn="1"/>
            </p:nvSpPr>
            <p:spPr bwMode="auto">
              <a:xfrm>
                <a:off x="4533"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3" name="Rectangle 142"/>
              <p:cNvSpPr>
                <a:spLocks noChangeArrowheads="1"/>
              </p:cNvSpPr>
              <p:nvPr userDrawn="1"/>
            </p:nvSpPr>
            <p:spPr bwMode="auto">
              <a:xfrm>
                <a:off x="4589" y="2672"/>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4" name="Rectangle 143"/>
              <p:cNvSpPr>
                <a:spLocks noChangeArrowheads="1"/>
              </p:cNvSpPr>
              <p:nvPr userDrawn="1"/>
            </p:nvSpPr>
            <p:spPr bwMode="auto">
              <a:xfrm>
                <a:off x="464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5" name="Rectangle 144"/>
              <p:cNvSpPr>
                <a:spLocks noChangeArrowheads="1"/>
              </p:cNvSpPr>
              <p:nvPr userDrawn="1"/>
            </p:nvSpPr>
            <p:spPr bwMode="auto">
              <a:xfrm>
                <a:off x="4477"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6" name="Rectangle 145"/>
              <p:cNvSpPr>
                <a:spLocks noChangeArrowheads="1"/>
              </p:cNvSpPr>
              <p:nvPr userDrawn="1"/>
            </p:nvSpPr>
            <p:spPr bwMode="auto">
              <a:xfrm>
                <a:off x="4533"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7" name="Rectangle 146"/>
              <p:cNvSpPr>
                <a:spLocks noChangeArrowheads="1"/>
              </p:cNvSpPr>
              <p:nvPr userDrawn="1"/>
            </p:nvSpPr>
            <p:spPr bwMode="auto">
              <a:xfrm>
                <a:off x="4589" y="271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8" name="Rectangle 147"/>
              <p:cNvSpPr>
                <a:spLocks noChangeArrowheads="1"/>
              </p:cNvSpPr>
              <p:nvPr userDrawn="1"/>
            </p:nvSpPr>
            <p:spPr bwMode="auto">
              <a:xfrm>
                <a:off x="464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9" name="Rectangle 148"/>
              <p:cNvSpPr>
                <a:spLocks noChangeArrowheads="1"/>
              </p:cNvSpPr>
              <p:nvPr userDrawn="1"/>
            </p:nvSpPr>
            <p:spPr bwMode="auto">
              <a:xfrm>
                <a:off x="4477"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0" name="Rectangle 149"/>
              <p:cNvSpPr>
                <a:spLocks noChangeArrowheads="1"/>
              </p:cNvSpPr>
              <p:nvPr userDrawn="1"/>
            </p:nvSpPr>
            <p:spPr bwMode="auto">
              <a:xfrm>
                <a:off x="4533"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1" name="Rectangle 150"/>
              <p:cNvSpPr>
                <a:spLocks noChangeArrowheads="1"/>
              </p:cNvSpPr>
              <p:nvPr userDrawn="1"/>
            </p:nvSpPr>
            <p:spPr bwMode="auto">
              <a:xfrm>
                <a:off x="4589" y="277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2" name="Rectangle 151"/>
              <p:cNvSpPr>
                <a:spLocks noChangeArrowheads="1"/>
              </p:cNvSpPr>
              <p:nvPr userDrawn="1"/>
            </p:nvSpPr>
            <p:spPr bwMode="auto">
              <a:xfrm>
                <a:off x="464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3" name="Rectangle 152"/>
              <p:cNvSpPr>
                <a:spLocks noChangeArrowheads="1"/>
              </p:cNvSpPr>
              <p:nvPr userDrawn="1"/>
            </p:nvSpPr>
            <p:spPr bwMode="auto">
              <a:xfrm>
                <a:off x="4477"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4" name="Rectangle 153"/>
              <p:cNvSpPr>
                <a:spLocks noChangeArrowheads="1"/>
              </p:cNvSpPr>
              <p:nvPr userDrawn="1"/>
            </p:nvSpPr>
            <p:spPr bwMode="auto">
              <a:xfrm>
                <a:off x="4533"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5" name="Rectangle 154"/>
              <p:cNvSpPr>
                <a:spLocks noChangeArrowheads="1"/>
              </p:cNvSpPr>
              <p:nvPr userDrawn="1"/>
            </p:nvSpPr>
            <p:spPr bwMode="auto">
              <a:xfrm>
                <a:off x="4589" y="281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6" name="Rectangle 155"/>
              <p:cNvSpPr>
                <a:spLocks noChangeArrowheads="1"/>
              </p:cNvSpPr>
              <p:nvPr userDrawn="1"/>
            </p:nvSpPr>
            <p:spPr bwMode="auto">
              <a:xfrm>
                <a:off x="464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7" name="Rectangle 156"/>
              <p:cNvSpPr>
                <a:spLocks noChangeArrowheads="1"/>
              </p:cNvSpPr>
              <p:nvPr userDrawn="1"/>
            </p:nvSpPr>
            <p:spPr bwMode="auto">
              <a:xfrm>
                <a:off x="451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8" name="Rectangle 157"/>
              <p:cNvSpPr>
                <a:spLocks noChangeArrowheads="1"/>
              </p:cNvSpPr>
              <p:nvPr userDrawn="1"/>
            </p:nvSpPr>
            <p:spPr bwMode="auto">
              <a:xfrm>
                <a:off x="455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9" name="Rectangle 158"/>
              <p:cNvSpPr>
                <a:spLocks noChangeArrowheads="1"/>
              </p:cNvSpPr>
              <p:nvPr userDrawn="1"/>
            </p:nvSpPr>
            <p:spPr bwMode="auto">
              <a:xfrm>
                <a:off x="459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0" name="Rectangle 159"/>
              <p:cNvSpPr>
                <a:spLocks noChangeArrowheads="1"/>
              </p:cNvSpPr>
              <p:nvPr userDrawn="1"/>
            </p:nvSpPr>
            <p:spPr bwMode="auto">
              <a:xfrm>
                <a:off x="461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1" name="Rectangle 160"/>
              <p:cNvSpPr>
                <a:spLocks noChangeArrowheads="1"/>
              </p:cNvSpPr>
              <p:nvPr userDrawn="1"/>
            </p:nvSpPr>
            <p:spPr bwMode="auto">
              <a:xfrm>
                <a:off x="464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2" name="Rectangle 161"/>
              <p:cNvSpPr>
                <a:spLocks noChangeArrowheads="1"/>
              </p:cNvSpPr>
              <p:nvPr userDrawn="1"/>
            </p:nvSpPr>
            <p:spPr bwMode="auto">
              <a:xfrm>
                <a:off x="4575"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3" name="Rectangle 162"/>
              <p:cNvSpPr>
                <a:spLocks noChangeArrowheads="1"/>
              </p:cNvSpPr>
              <p:nvPr userDrawn="1"/>
            </p:nvSpPr>
            <p:spPr bwMode="auto">
              <a:xfrm>
                <a:off x="4533"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4" name="Freeform 163"/>
              <p:cNvSpPr>
                <a:spLocks/>
              </p:cNvSpPr>
              <p:nvPr userDrawn="1"/>
            </p:nvSpPr>
            <p:spPr bwMode="auto">
              <a:xfrm>
                <a:off x="3791" y="799"/>
                <a:ext cx="737" cy="416"/>
              </a:xfrm>
              <a:custGeom>
                <a:avLst/>
                <a:gdLst>
                  <a:gd name="T0" fmla="*/ 132 w 158"/>
                  <a:gd name="T1" fmla="*/ 37 h 89"/>
                  <a:gd name="T2" fmla="*/ 129 w 158"/>
                  <a:gd name="T3" fmla="*/ 38 h 89"/>
                  <a:gd name="T4" fmla="*/ 132 w 158"/>
                  <a:gd name="T5" fmla="*/ 26 h 89"/>
                  <a:gd name="T6" fmla="*/ 106 w 158"/>
                  <a:gd name="T7" fmla="*/ 0 h 89"/>
                  <a:gd name="T8" fmla="*/ 80 w 158"/>
                  <a:gd name="T9" fmla="*/ 23 h 89"/>
                  <a:gd name="T10" fmla="*/ 61 w 158"/>
                  <a:gd name="T11" fmla="*/ 14 h 89"/>
                  <a:gd name="T12" fmla="*/ 35 w 158"/>
                  <a:gd name="T13" fmla="*/ 39 h 89"/>
                  <a:gd name="T14" fmla="*/ 26 w 158"/>
                  <a:gd name="T15" fmla="*/ 37 h 89"/>
                  <a:gd name="T16" fmla="*/ 0 w 158"/>
                  <a:gd name="T17" fmla="*/ 63 h 89"/>
                  <a:gd name="T18" fmla="*/ 26 w 158"/>
                  <a:gd name="T19" fmla="*/ 89 h 89"/>
                  <a:gd name="T20" fmla="*/ 132 w 158"/>
                  <a:gd name="T21" fmla="*/ 89 h 89"/>
                  <a:gd name="T22" fmla="*/ 158 w 158"/>
                  <a:gd name="T23" fmla="*/ 63 h 89"/>
                  <a:gd name="T24" fmla="*/ 132 w 158"/>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89">
                    <a:moveTo>
                      <a:pt x="132" y="37"/>
                    </a:moveTo>
                    <a:cubicBezTo>
                      <a:pt x="131" y="37"/>
                      <a:pt x="130" y="37"/>
                      <a:pt x="129" y="38"/>
                    </a:cubicBezTo>
                    <a:cubicBezTo>
                      <a:pt x="131" y="34"/>
                      <a:pt x="132" y="30"/>
                      <a:pt x="132" y="26"/>
                    </a:cubicBezTo>
                    <a:cubicBezTo>
                      <a:pt x="132" y="12"/>
                      <a:pt x="120" y="0"/>
                      <a:pt x="106" y="0"/>
                    </a:cubicBezTo>
                    <a:cubicBezTo>
                      <a:pt x="93" y="0"/>
                      <a:pt x="82" y="10"/>
                      <a:pt x="80" y="23"/>
                    </a:cubicBezTo>
                    <a:cubicBezTo>
                      <a:pt x="75" y="18"/>
                      <a:pt x="69" y="14"/>
                      <a:pt x="61" y="14"/>
                    </a:cubicBezTo>
                    <a:cubicBezTo>
                      <a:pt x="47" y="14"/>
                      <a:pt x="36" y="25"/>
                      <a:pt x="35" y="39"/>
                    </a:cubicBezTo>
                    <a:cubicBezTo>
                      <a:pt x="32" y="38"/>
                      <a:pt x="29" y="37"/>
                      <a:pt x="26" y="37"/>
                    </a:cubicBezTo>
                    <a:cubicBezTo>
                      <a:pt x="12" y="37"/>
                      <a:pt x="0" y="49"/>
                      <a:pt x="0" y="63"/>
                    </a:cubicBezTo>
                    <a:cubicBezTo>
                      <a:pt x="0" y="78"/>
                      <a:pt x="12" y="89"/>
                      <a:pt x="26" y="89"/>
                    </a:cubicBezTo>
                    <a:cubicBezTo>
                      <a:pt x="132" y="89"/>
                      <a:pt x="132" y="89"/>
                      <a:pt x="132" y="89"/>
                    </a:cubicBezTo>
                    <a:cubicBezTo>
                      <a:pt x="146" y="89"/>
                      <a:pt x="158" y="78"/>
                      <a:pt x="158" y="63"/>
                    </a:cubicBezTo>
                    <a:cubicBezTo>
                      <a:pt x="158" y="49"/>
                      <a:pt x="146" y="37"/>
                      <a:pt x="132" y="3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5" name="Freeform 164"/>
              <p:cNvSpPr>
                <a:spLocks/>
              </p:cNvSpPr>
              <p:nvPr userDrawn="1"/>
            </p:nvSpPr>
            <p:spPr bwMode="auto">
              <a:xfrm>
                <a:off x="5980" y="1275"/>
                <a:ext cx="1121" cy="598"/>
              </a:xfrm>
              <a:custGeom>
                <a:avLst/>
                <a:gdLst>
                  <a:gd name="T0" fmla="*/ 208 w 240"/>
                  <a:gd name="T1" fmla="*/ 63 h 128"/>
                  <a:gd name="T2" fmla="*/ 207 w 240"/>
                  <a:gd name="T3" fmla="*/ 63 h 128"/>
                  <a:gd name="T4" fmla="*/ 143 w 240"/>
                  <a:gd name="T5" fmla="*/ 0 h 128"/>
                  <a:gd name="T6" fmla="*/ 79 w 240"/>
                  <a:gd name="T7" fmla="*/ 56 h 128"/>
                  <a:gd name="T8" fmla="*/ 44 w 240"/>
                  <a:gd name="T9" fmla="*/ 39 h 128"/>
                  <a:gd name="T10" fmla="*/ 0 w 240"/>
                  <a:gd name="T11" fmla="*/ 84 h 128"/>
                  <a:gd name="T12" fmla="*/ 44 w 240"/>
                  <a:gd name="T13" fmla="*/ 128 h 128"/>
                  <a:gd name="T14" fmla="*/ 208 w 240"/>
                  <a:gd name="T15" fmla="*/ 128 h 128"/>
                  <a:gd name="T16" fmla="*/ 240 w 240"/>
                  <a:gd name="T17" fmla="*/ 96 h 128"/>
                  <a:gd name="T18" fmla="*/ 208 w 240"/>
                  <a:gd name="T1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28">
                    <a:moveTo>
                      <a:pt x="208" y="63"/>
                    </a:moveTo>
                    <a:cubicBezTo>
                      <a:pt x="207" y="63"/>
                      <a:pt x="207" y="63"/>
                      <a:pt x="207" y="63"/>
                    </a:cubicBezTo>
                    <a:cubicBezTo>
                      <a:pt x="206" y="28"/>
                      <a:pt x="178" y="0"/>
                      <a:pt x="143" y="0"/>
                    </a:cubicBezTo>
                    <a:cubicBezTo>
                      <a:pt x="110" y="0"/>
                      <a:pt x="83" y="24"/>
                      <a:pt x="79" y="56"/>
                    </a:cubicBezTo>
                    <a:cubicBezTo>
                      <a:pt x="71" y="46"/>
                      <a:pt x="58" y="39"/>
                      <a:pt x="44" y="39"/>
                    </a:cubicBezTo>
                    <a:cubicBezTo>
                      <a:pt x="20" y="39"/>
                      <a:pt x="0" y="59"/>
                      <a:pt x="0" y="84"/>
                    </a:cubicBezTo>
                    <a:cubicBezTo>
                      <a:pt x="0" y="108"/>
                      <a:pt x="20" y="128"/>
                      <a:pt x="44" y="128"/>
                    </a:cubicBezTo>
                    <a:cubicBezTo>
                      <a:pt x="208" y="128"/>
                      <a:pt x="208" y="128"/>
                      <a:pt x="208" y="128"/>
                    </a:cubicBezTo>
                    <a:cubicBezTo>
                      <a:pt x="226" y="128"/>
                      <a:pt x="240" y="114"/>
                      <a:pt x="240" y="96"/>
                    </a:cubicBezTo>
                    <a:cubicBezTo>
                      <a:pt x="240" y="78"/>
                      <a:pt x="226" y="63"/>
                      <a:pt x="208" y="63"/>
                    </a:cubicBez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6" name="Rectangle 165"/>
              <p:cNvSpPr>
                <a:spLocks noChangeArrowheads="1"/>
              </p:cNvSpPr>
              <p:nvPr userDrawn="1"/>
            </p:nvSpPr>
            <p:spPr bwMode="auto">
              <a:xfrm>
                <a:off x="5943" y="2466"/>
                <a:ext cx="332" cy="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7" name="Rectangle 166"/>
              <p:cNvSpPr>
                <a:spLocks noChangeArrowheads="1"/>
              </p:cNvSpPr>
              <p:nvPr userDrawn="1"/>
            </p:nvSpPr>
            <p:spPr bwMode="auto">
              <a:xfrm>
                <a:off x="6480" y="2205"/>
                <a:ext cx="215" cy="68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8" name="Freeform 167"/>
              <p:cNvSpPr>
                <a:spLocks/>
              </p:cNvSpPr>
              <p:nvPr userDrawn="1"/>
            </p:nvSpPr>
            <p:spPr bwMode="auto">
              <a:xfrm>
                <a:off x="6695" y="2205"/>
                <a:ext cx="252" cy="681"/>
              </a:xfrm>
              <a:custGeom>
                <a:avLst/>
                <a:gdLst>
                  <a:gd name="T0" fmla="*/ 0 w 252"/>
                  <a:gd name="T1" fmla="*/ 0 h 681"/>
                  <a:gd name="T2" fmla="*/ 252 w 252"/>
                  <a:gd name="T3" fmla="*/ 140 h 681"/>
                  <a:gd name="T4" fmla="*/ 252 w 252"/>
                  <a:gd name="T5" fmla="*/ 681 h 681"/>
                  <a:gd name="T6" fmla="*/ 0 w 252"/>
                  <a:gd name="T7" fmla="*/ 681 h 681"/>
                  <a:gd name="T8" fmla="*/ 0 w 252"/>
                  <a:gd name="T9" fmla="*/ 0 h 681"/>
                </a:gdLst>
                <a:ahLst/>
                <a:cxnLst>
                  <a:cxn ang="0">
                    <a:pos x="T0" y="T1"/>
                  </a:cxn>
                  <a:cxn ang="0">
                    <a:pos x="T2" y="T3"/>
                  </a:cxn>
                  <a:cxn ang="0">
                    <a:pos x="T4" y="T5"/>
                  </a:cxn>
                  <a:cxn ang="0">
                    <a:pos x="T6" y="T7"/>
                  </a:cxn>
                  <a:cxn ang="0">
                    <a:pos x="T8" y="T9"/>
                  </a:cxn>
                </a:cxnLst>
                <a:rect l="0" t="0" r="r" b="b"/>
                <a:pathLst>
                  <a:path w="252" h="681">
                    <a:moveTo>
                      <a:pt x="0" y="0"/>
                    </a:moveTo>
                    <a:lnTo>
                      <a:pt x="252" y="140"/>
                    </a:lnTo>
                    <a:lnTo>
                      <a:pt x="252" y="681"/>
                    </a:lnTo>
                    <a:lnTo>
                      <a:pt x="0" y="681"/>
                    </a:ln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9" name="Rectangle 168"/>
              <p:cNvSpPr>
                <a:spLocks noChangeArrowheads="1"/>
              </p:cNvSpPr>
              <p:nvPr userDrawn="1"/>
            </p:nvSpPr>
            <p:spPr bwMode="auto">
              <a:xfrm>
                <a:off x="5499" y="1976"/>
                <a:ext cx="281" cy="93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0" name="Rectangle 169"/>
              <p:cNvSpPr>
                <a:spLocks noChangeArrowheads="1"/>
              </p:cNvSpPr>
              <p:nvPr userDrawn="1"/>
            </p:nvSpPr>
            <p:spPr bwMode="auto">
              <a:xfrm>
                <a:off x="5878" y="1458"/>
                <a:ext cx="88" cy="1419"/>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1" name="Rectangle 170"/>
              <p:cNvSpPr>
                <a:spLocks noChangeArrowheads="1"/>
              </p:cNvSpPr>
              <p:nvPr userDrawn="1"/>
            </p:nvSpPr>
            <p:spPr bwMode="auto">
              <a:xfrm>
                <a:off x="5756" y="1070"/>
                <a:ext cx="14"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2" name="Rectangle 171"/>
              <p:cNvSpPr>
                <a:spLocks noChangeArrowheads="1"/>
              </p:cNvSpPr>
              <p:nvPr userDrawn="1"/>
            </p:nvSpPr>
            <p:spPr bwMode="auto">
              <a:xfrm>
                <a:off x="5626" y="1486"/>
                <a:ext cx="252" cy="139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3" name="Rectangle 172"/>
              <p:cNvSpPr>
                <a:spLocks noChangeArrowheads="1"/>
              </p:cNvSpPr>
              <p:nvPr userDrawn="1"/>
            </p:nvSpPr>
            <p:spPr bwMode="auto">
              <a:xfrm>
                <a:off x="5710" y="1486"/>
                <a:ext cx="168" cy="13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4" name="Freeform 173"/>
              <p:cNvSpPr>
                <a:spLocks/>
              </p:cNvSpPr>
              <p:nvPr userDrawn="1"/>
            </p:nvSpPr>
            <p:spPr bwMode="auto">
              <a:xfrm>
                <a:off x="5710" y="1812"/>
                <a:ext cx="149" cy="1065"/>
              </a:xfrm>
              <a:custGeom>
                <a:avLst/>
                <a:gdLst>
                  <a:gd name="T0" fmla="*/ 0 w 149"/>
                  <a:gd name="T1" fmla="*/ 0 h 1065"/>
                  <a:gd name="T2" fmla="*/ 0 w 149"/>
                  <a:gd name="T3" fmla="*/ 1065 h 1065"/>
                  <a:gd name="T4" fmla="*/ 149 w 149"/>
                  <a:gd name="T5" fmla="*/ 1065 h 1065"/>
                  <a:gd name="T6" fmla="*/ 0 w 149"/>
                  <a:gd name="T7" fmla="*/ 0 h 1065"/>
                </a:gdLst>
                <a:ahLst/>
                <a:cxnLst>
                  <a:cxn ang="0">
                    <a:pos x="T0" y="T1"/>
                  </a:cxn>
                  <a:cxn ang="0">
                    <a:pos x="T2" y="T3"/>
                  </a:cxn>
                  <a:cxn ang="0">
                    <a:pos x="T4" y="T5"/>
                  </a:cxn>
                  <a:cxn ang="0">
                    <a:pos x="T6" y="T7"/>
                  </a:cxn>
                </a:cxnLst>
                <a:rect l="0" t="0" r="r" b="b"/>
                <a:pathLst>
                  <a:path w="149" h="1065">
                    <a:moveTo>
                      <a:pt x="0" y="0"/>
                    </a:moveTo>
                    <a:lnTo>
                      <a:pt x="0" y="1065"/>
                    </a:lnTo>
                    <a:lnTo>
                      <a:pt x="149" y="1065"/>
                    </a:lnTo>
                    <a:lnTo>
                      <a:pt x="0" y="0"/>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5" name="Rectangle 174"/>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6" name="Rectangle 175"/>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7" name="Rectangle 176"/>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8" name="Rectangle 177"/>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9" name="Rectangle 178"/>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0" name="Rectangle 179"/>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1" name="Rectangle 180"/>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2" name="Rectangle 181"/>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3" name="Rectangle 182"/>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4" name="Rectangle 183"/>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5" name="Rectangle 184"/>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6" name="Rectangle 185"/>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7" name="Rectangle 186"/>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8" name="Rectangle 187"/>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9" name="Rectangle 188"/>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0" name="Rectangle 189"/>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1" name="Rectangle 190"/>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2" name="Rectangle 191"/>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3" name="Rectangle 192"/>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4" name="Rectangle 193"/>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5" name="Rectangle 194"/>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6" name="Rectangle 195"/>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7" name="Rectangle 196"/>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8" name="Rectangle 197"/>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9" name="Rectangle 198"/>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0" name="Rectangle 199"/>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1" name="Rectangle 200"/>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2" name="Rectangle 201"/>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3" name="Rectangle 202"/>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4" name="Rectangle 203"/>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5" name="Rectangle 204"/>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
          <p:nvSpPr>
            <p:cNvPr id="10" name="Rectangle 206"/>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 name="Rectangle 207"/>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 name="Rectangle 208"/>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 name="Rectangle 209"/>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 name="Rectangle 210"/>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 name="Rectangle 211"/>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 name="Rectangle 212"/>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 name="Rectangle 213"/>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 name="Rectangle 214"/>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9" name="Rectangle 215"/>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0" name="Rectangle 216"/>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1" name="Rectangle 217"/>
            <p:cNvSpPr>
              <a:spLocks noChangeArrowheads="1"/>
            </p:cNvSpPr>
            <p:nvPr userDrawn="1"/>
          </p:nvSpPr>
          <p:spPr bwMode="auto">
            <a:xfrm>
              <a:off x="5710" y="148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2" name="Rectangle 218"/>
            <p:cNvSpPr>
              <a:spLocks noChangeArrowheads="1"/>
            </p:cNvSpPr>
            <p:nvPr userDrawn="1"/>
          </p:nvSpPr>
          <p:spPr bwMode="auto">
            <a:xfrm>
              <a:off x="5710" y="1556"/>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3" name="Rectangle 219"/>
            <p:cNvSpPr>
              <a:spLocks noChangeArrowheads="1"/>
            </p:cNvSpPr>
            <p:nvPr userDrawn="1"/>
          </p:nvSpPr>
          <p:spPr bwMode="auto">
            <a:xfrm>
              <a:off x="5710" y="162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4" name="Rectangle 220"/>
            <p:cNvSpPr>
              <a:spLocks noChangeArrowheads="1"/>
            </p:cNvSpPr>
            <p:nvPr userDrawn="1"/>
          </p:nvSpPr>
          <p:spPr bwMode="auto">
            <a:xfrm>
              <a:off x="5710" y="168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5" name="Rectangle 221"/>
            <p:cNvSpPr>
              <a:spLocks noChangeArrowheads="1"/>
            </p:cNvSpPr>
            <p:nvPr userDrawn="1"/>
          </p:nvSpPr>
          <p:spPr bwMode="auto">
            <a:xfrm>
              <a:off x="5710" y="175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6" name="Rectangle 222"/>
            <p:cNvSpPr>
              <a:spLocks noChangeArrowheads="1"/>
            </p:cNvSpPr>
            <p:nvPr userDrawn="1"/>
          </p:nvSpPr>
          <p:spPr bwMode="auto">
            <a:xfrm>
              <a:off x="5710" y="1817"/>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7" name="Rectangle 223"/>
            <p:cNvSpPr>
              <a:spLocks noChangeArrowheads="1"/>
            </p:cNvSpPr>
            <p:nvPr userDrawn="1"/>
          </p:nvSpPr>
          <p:spPr bwMode="auto">
            <a:xfrm>
              <a:off x="5710" y="1887"/>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8" name="Rectangle 224"/>
            <p:cNvSpPr>
              <a:spLocks noChangeArrowheads="1"/>
            </p:cNvSpPr>
            <p:nvPr userDrawn="1"/>
          </p:nvSpPr>
          <p:spPr bwMode="auto">
            <a:xfrm>
              <a:off x="5710" y="1953"/>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29" name="Rectangle 225"/>
            <p:cNvSpPr>
              <a:spLocks noChangeArrowheads="1"/>
            </p:cNvSpPr>
            <p:nvPr userDrawn="1"/>
          </p:nvSpPr>
          <p:spPr bwMode="auto">
            <a:xfrm>
              <a:off x="5710" y="2018"/>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0" name="Rectangle 226"/>
            <p:cNvSpPr>
              <a:spLocks noChangeArrowheads="1"/>
            </p:cNvSpPr>
            <p:nvPr userDrawn="1"/>
          </p:nvSpPr>
          <p:spPr bwMode="auto">
            <a:xfrm>
              <a:off x="5710" y="2083"/>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1" name="Rectangle 227"/>
            <p:cNvSpPr>
              <a:spLocks noChangeArrowheads="1"/>
            </p:cNvSpPr>
            <p:nvPr userDrawn="1"/>
          </p:nvSpPr>
          <p:spPr bwMode="auto">
            <a:xfrm>
              <a:off x="5710" y="2149"/>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2" name="Rectangle 228"/>
            <p:cNvSpPr>
              <a:spLocks noChangeArrowheads="1"/>
            </p:cNvSpPr>
            <p:nvPr userDrawn="1"/>
          </p:nvSpPr>
          <p:spPr bwMode="auto">
            <a:xfrm>
              <a:off x="5710" y="2214"/>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3" name="Rectangle 229"/>
            <p:cNvSpPr>
              <a:spLocks noChangeArrowheads="1"/>
            </p:cNvSpPr>
            <p:nvPr userDrawn="1"/>
          </p:nvSpPr>
          <p:spPr bwMode="auto">
            <a:xfrm>
              <a:off x="5710" y="2284"/>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4" name="Rectangle 230"/>
            <p:cNvSpPr>
              <a:spLocks noChangeArrowheads="1"/>
            </p:cNvSpPr>
            <p:nvPr userDrawn="1"/>
          </p:nvSpPr>
          <p:spPr bwMode="auto">
            <a:xfrm>
              <a:off x="5710" y="2349"/>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5" name="Rectangle 231"/>
            <p:cNvSpPr>
              <a:spLocks noChangeArrowheads="1"/>
            </p:cNvSpPr>
            <p:nvPr userDrawn="1"/>
          </p:nvSpPr>
          <p:spPr bwMode="auto">
            <a:xfrm>
              <a:off x="5710" y="2415"/>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6" name="Rectangle 232"/>
            <p:cNvSpPr>
              <a:spLocks noChangeArrowheads="1"/>
            </p:cNvSpPr>
            <p:nvPr userDrawn="1"/>
          </p:nvSpPr>
          <p:spPr bwMode="auto">
            <a:xfrm>
              <a:off x="5710" y="2480"/>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7" name="Rectangle 233"/>
            <p:cNvSpPr>
              <a:spLocks noChangeArrowheads="1"/>
            </p:cNvSpPr>
            <p:nvPr userDrawn="1"/>
          </p:nvSpPr>
          <p:spPr bwMode="auto">
            <a:xfrm>
              <a:off x="5710" y="254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8" name="Rectangle 234"/>
            <p:cNvSpPr>
              <a:spLocks noChangeArrowheads="1"/>
            </p:cNvSpPr>
            <p:nvPr userDrawn="1"/>
          </p:nvSpPr>
          <p:spPr bwMode="auto">
            <a:xfrm>
              <a:off x="5710" y="2611"/>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39" name="Rectangle 235"/>
            <p:cNvSpPr>
              <a:spLocks noChangeArrowheads="1"/>
            </p:cNvSpPr>
            <p:nvPr userDrawn="1"/>
          </p:nvSpPr>
          <p:spPr bwMode="auto">
            <a:xfrm>
              <a:off x="5710" y="268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0" name="Rectangle 236"/>
            <p:cNvSpPr>
              <a:spLocks noChangeArrowheads="1"/>
            </p:cNvSpPr>
            <p:nvPr userDrawn="1"/>
          </p:nvSpPr>
          <p:spPr bwMode="auto">
            <a:xfrm>
              <a:off x="5710" y="274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1" name="Rectangle 237"/>
            <p:cNvSpPr>
              <a:spLocks noChangeArrowheads="1"/>
            </p:cNvSpPr>
            <p:nvPr userDrawn="1"/>
          </p:nvSpPr>
          <p:spPr bwMode="auto">
            <a:xfrm>
              <a:off x="5710" y="281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2" name="Rectangle 238"/>
            <p:cNvSpPr>
              <a:spLocks noChangeArrowheads="1"/>
            </p:cNvSpPr>
            <p:nvPr userDrawn="1"/>
          </p:nvSpPr>
          <p:spPr bwMode="auto">
            <a:xfrm>
              <a:off x="6237" y="1887"/>
              <a:ext cx="206" cy="10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3" name="Rectangle 239"/>
            <p:cNvSpPr>
              <a:spLocks noChangeArrowheads="1"/>
            </p:cNvSpPr>
            <p:nvPr userDrawn="1"/>
          </p:nvSpPr>
          <p:spPr bwMode="auto">
            <a:xfrm>
              <a:off x="6275" y="1808"/>
              <a:ext cx="135" cy="10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4" name="Rectangle 240"/>
            <p:cNvSpPr>
              <a:spLocks noChangeArrowheads="1"/>
            </p:cNvSpPr>
            <p:nvPr userDrawn="1"/>
          </p:nvSpPr>
          <p:spPr bwMode="auto">
            <a:xfrm>
              <a:off x="6312" y="1756"/>
              <a:ext cx="56" cy="10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5" name="Rectangle 241"/>
            <p:cNvSpPr>
              <a:spLocks noChangeArrowheads="1"/>
            </p:cNvSpPr>
            <p:nvPr userDrawn="1"/>
          </p:nvSpPr>
          <p:spPr bwMode="auto">
            <a:xfrm>
              <a:off x="6172" y="1938"/>
              <a:ext cx="336" cy="97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6" name="Rectangle 242"/>
            <p:cNvSpPr>
              <a:spLocks noChangeArrowheads="1"/>
            </p:cNvSpPr>
            <p:nvPr userDrawn="1"/>
          </p:nvSpPr>
          <p:spPr bwMode="auto">
            <a:xfrm>
              <a:off x="6237" y="195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7" name="Rectangle 243"/>
            <p:cNvSpPr>
              <a:spLocks noChangeArrowheads="1"/>
            </p:cNvSpPr>
            <p:nvPr userDrawn="1"/>
          </p:nvSpPr>
          <p:spPr bwMode="auto">
            <a:xfrm>
              <a:off x="6237" y="2018"/>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8" name="Rectangle 244"/>
            <p:cNvSpPr>
              <a:spLocks noChangeArrowheads="1"/>
            </p:cNvSpPr>
            <p:nvPr userDrawn="1"/>
          </p:nvSpPr>
          <p:spPr bwMode="auto">
            <a:xfrm>
              <a:off x="6237" y="2079"/>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49" name="Rectangle 245"/>
            <p:cNvSpPr>
              <a:spLocks noChangeArrowheads="1"/>
            </p:cNvSpPr>
            <p:nvPr userDrawn="1"/>
          </p:nvSpPr>
          <p:spPr bwMode="auto">
            <a:xfrm>
              <a:off x="6237" y="2139"/>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0" name="Rectangle 246"/>
            <p:cNvSpPr>
              <a:spLocks noChangeArrowheads="1"/>
            </p:cNvSpPr>
            <p:nvPr userDrawn="1"/>
          </p:nvSpPr>
          <p:spPr bwMode="auto">
            <a:xfrm>
              <a:off x="6237" y="2200"/>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1" name="Rectangle 247"/>
            <p:cNvSpPr>
              <a:spLocks noChangeArrowheads="1"/>
            </p:cNvSpPr>
            <p:nvPr userDrawn="1"/>
          </p:nvSpPr>
          <p:spPr bwMode="auto">
            <a:xfrm>
              <a:off x="6237" y="2261"/>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2" name="Rectangle 248"/>
            <p:cNvSpPr>
              <a:spLocks noChangeArrowheads="1"/>
            </p:cNvSpPr>
            <p:nvPr userDrawn="1"/>
          </p:nvSpPr>
          <p:spPr bwMode="auto">
            <a:xfrm>
              <a:off x="6237" y="2321"/>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3" name="Rectangle 249"/>
            <p:cNvSpPr>
              <a:spLocks noChangeArrowheads="1"/>
            </p:cNvSpPr>
            <p:nvPr userDrawn="1"/>
          </p:nvSpPr>
          <p:spPr bwMode="auto">
            <a:xfrm>
              <a:off x="6237" y="2382"/>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4" name="Rectangle 250"/>
            <p:cNvSpPr>
              <a:spLocks noChangeArrowheads="1"/>
            </p:cNvSpPr>
            <p:nvPr userDrawn="1"/>
          </p:nvSpPr>
          <p:spPr bwMode="auto">
            <a:xfrm>
              <a:off x="6237" y="2443"/>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5" name="Rectangle 251"/>
            <p:cNvSpPr>
              <a:spLocks noChangeArrowheads="1"/>
            </p:cNvSpPr>
            <p:nvPr userDrawn="1"/>
          </p:nvSpPr>
          <p:spPr bwMode="auto">
            <a:xfrm>
              <a:off x="6237" y="2504"/>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6" name="Rectangle 252"/>
            <p:cNvSpPr>
              <a:spLocks noChangeArrowheads="1"/>
            </p:cNvSpPr>
            <p:nvPr userDrawn="1"/>
          </p:nvSpPr>
          <p:spPr bwMode="auto">
            <a:xfrm>
              <a:off x="6237" y="2564"/>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7" name="Rectangle 253"/>
            <p:cNvSpPr>
              <a:spLocks noChangeArrowheads="1"/>
            </p:cNvSpPr>
            <p:nvPr userDrawn="1"/>
          </p:nvSpPr>
          <p:spPr bwMode="auto">
            <a:xfrm>
              <a:off x="6237" y="2625"/>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8" name="Rectangle 254"/>
            <p:cNvSpPr>
              <a:spLocks noChangeArrowheads="1"/>
            </p:cNvSpPr>
            <p:nvPr userDrawn="1"/>
          </p:nvSpPr>
          <p:spPr bwMode="auto">
            <a:xfrm>
              <a:off x="6237" y="2686"/>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59" name="Rectangle 255"/>
            <p:cNvSpPr>
              <a:spLocks noChangeArrowheads="1"/>
            </p:cNvSpPr>
            <p:nvPr userDrawn="1"/>
          </p:nvSpPr>
          <p:spPr bwMode="auto">
            <a:xfrm>
              <a:off x="6237" y="2746"/>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0" name="Rectangle 256"/>
            <p:cNvSpPr>
              <a:spLocks noChangeArrowheads="1"/>
            </p:cNvSpPr>
            <p:nvPr userDrawn="1"/>
          </p:nvSpPr>
          <p:spPr bwMode="auto">
            <a:xfrm>
              <a:off x="6237" y="280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1" name="Rectangle 257"/>
            <p:cNvSpPr>
              <a:spLocks noChangeArrowheads="1"/>
            </p:cNvSpPr>
            <p:nvPr userDrawn="1"/>
          </p:nvSpPr>
          <p:spPr bwMode="auto">
            <a:xfrm>
              <a:off x="6237" y="2868"/>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2" name="Rectangle 258"/>
            <p:cNvSpPr>
              <a:spLocks noChangeArrowheads="1"/>
            </p:cNvSpPr>
            <p:nvPr userDrawn="1"/>
          </p:nvSpPr>
          <p:spPr bwMode="auto">
            <a:xfrm>
              <a:off x="6167"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3" name="Rectangle 259"/>
            <p:cNvSpPr>
              <a:spLocks noChangeArrowheads="1"/>
            </p:cNvSpPr>
            <p:nvPr userDrawn="1"/>
          </p:nvSpPr>
          <p:spPr bwMode="auto">
            <a:xfrm>
              <a:off x="6167"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4" name="Rectangle 260"/>
            <p:cNvSpPr>
              <a:spLocks noChangeArrowheads="1"/>
            </p:cNvSpPr>
            <p:nvPr userDrawn="1"/>
          </p:nvSpPr>
          <p:spPr bwMode="auto">
            <a:xfrm>
              <a:off x="6167"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5" name="Rectangle 261"/>
            <p:cNvSpPr>
              <a:spLocks noChangeArrowheads="1"/>
            </p:cNvSpPr>
            <p:nvPr userDrawn="1"/>
          </p:nvSpPr>
          <p:spPr bwMode="auto">
            <a:xfrm>
              <a:off x="6167"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6" name="Rectangle 262"/>
            <p:cNvSpPr>
              <a:spLocks noChangeArrowheads="1"/>
            </p:cNvSpPr>
            <p:nvPr userDrawn="1"/>
          </p:nvSpPr>
          <p:spPr bwMode="auto">
            <a:xfrm>
              <a:off x="6167"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7" name="Rectangle 263"/>
            <p:cNvSpPr>
              <a:spLocks noChangeArrowheads="1"/>
            </p:cNvSpPr>
            <p:nvPr userDrawn="1"/>
          </p:nvSpPr>
          <p:spPr bwMode="auto">
            <a:xfrm>
              <a:off x="6167"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8" name="Rectangle 264"/>
            <p:cNvSpPr>
              <a:spLocks noChangeArrowheads="1"/>
            </p:cNvSpPr>
            <p:nvPr userDrawn="1"/>
          </p:nvSpPr>
          <p:spPr bwMode="auto">
            <a:xfrm>
              <a:off x="6167"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69" name="Rectangle 265"/>
            <p:cNvSpPr>
              <a:spLocks noChangeArrowheads="1"/>
            </p:cNvSpPr>
            <p:nvPr userDrawn="1"/>
          </p:nvSpPr>
          <p:spPr bwMode="auto">
            <a:xfrm>
              <a:off x="6167"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0" name="Rectangle 266"/>
            <p:cNvSpPr>
              <a:spLocks noChangeArrowheads="1"/>
            </p:cNvSpPr>
            <p:nvPr userDrawn="1"/>
          </p:nvSpPr>
          <p:spPr bwMode="auto">
            <a:xfrm>
              <a:off x="6167"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1" name="Rectangle 267"/>
            <p:cNvSpPr>
              <a:spLocks noChangeArrowheads="1"/>
            </p:cNvSpPr>
            <p:nvPr userDrawn="1"/>
          </p:nvSpPr>
          <p:spPr bwMode="auto">
            <a:xfrm>
              <a:off x="6167"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2" name="Rectangle 268"/>
            <p:cNvSpPr>
              <a:spLocks noChangeArrowheads="1"/>
            </p:cNvSpPr>
            <p:nvPr userDrawn="1"/>
          </p:nvSpPr>
          <p:spPr bwMode="auto">
            <a:xfrm>
              <a:off x="6167"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3" name="Rectangle 269"/>
            <p:cNvSpPr>
              <a:spLocks noChangeArrowheads="1"/>
            </p:cNvSpPr>
            <p:nvPr userDrawn="1"/>
          </p:nvSpPr>
          <p:spPr bwMode="auto">
            <a:xfrm>
              <a:off x="6167"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4" name="Rectangle 270"/>
            <p:cNvSpPr>
              <a:spLocks noChangeArrowheads="1"/>
            </p:cNvSpPr>
            <p:nvPr userDrawn="1"/>
          </p:nvSpPr>
          <p:spPr bwMode="auto">
            <a:xfrm>
              <a:off x="6167"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5" name="Rectangle 271"/>
            <p:cNvSpPr>
              <a:spLocks noChangeArrowheads="1"/>
            </p:cNvSpPr>
            <p:nvPr userDrawn="1"/>
          </p:nvSpPr>
          <p:spPr bwMode="auto">
            <a:xfrm>
              <a:off x="6167"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6" name="Rectangle 272"/>
            <p:cNvSpPr>
              <a:spLocks noChangeArrowheads="1"/>
            </p:cNvSpPr>
            <p:nvPr userDrawn="1"/>
          </p:nvSpPr>
          <p:spPr bwMode="auto">
            <a:xfrm>
              <a:off x="6167"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7" name="Rectangle 273"/>
            <p:cNvSpPr>
              <a:spLocks noChangeArrowheads="1"/>
            </p:cNvSpPr>
            <p:nvPr userDrawn="1"/>
          </p:nvSpPr>
          <p:spPr bwMode="auto">
            <a:xfrm>
              <a:off x="6443"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8" name="Rectangle 274"/>
            <p:cNvSpPr>
              <a:spLocks noChangeArrowheads="1"/>
            </p:cNvSpPr>
            <p:nvPr userDrawn="1"/>
          </p:nvSpPr>
          <p:spPr bwMode="auto">
            <a:xfrm>
              <a:off x="6443"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79" name="Rectangle 275"/>
            <p:cNvSpPr>
              <a:spLocks noChangeArrowheads="1"/>
            </p:cNvSpPr>
            <p:nvPr userDrawn="1"/>
          </p:nvSpPr>
          <p:spPr bwMode="auto">
            <a:xfrm>
              <a:off x="6443"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0" name="Rectangle 276"/>
            <p:cNvSpPr>
              <a:spLocks noChangeArrowheads="1"/>
            </p:cNvSpPr>
            <p:nvPr userDrawn="1"/>
          </p:nvSpPr>
          <p:spPr bwMode="auto">
            <a:xfrm>
              <a:off x="6443"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1" name="Rectangle 277"/>
            <p:cNvSpPr>
              <a:spLocks noChangeArrowheads="1"/>
            </p:cNvSpPr>
            <p:nvPr userDrawn="1"/>
          </p:nvSpPr>
          <p:spPr bwMode="auto">
            <a:xfrm>
              <a:off x="6443"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2" name="Rectangle 278"/>
            <p:cNvSpPr>
              <a:spLocks noChangeArrowheads="1"/>
            </p:cNvSpPr>
            <p:nvPr userDrawn="1"/>
          </p:nvSpPr>
          <p:spPr bwMode="auto">
            <a:xfrm>
              <a:off x="6443"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3" name="Rectangle 279"/>
            <p:cNvSpPr>
              <a:spLocks noChangeArrowheads="1"/>
            </p:cNvSpPr>
            <p:nvPr userDrawn="1"/>
          </p:nvSpPr>
          <p:spPr bwMode="auto">
            <a:xfrm>
              <a:off x="6443"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4" name="Rectangle 280"/>
            <p:cNvSpPr>
              <a:spLocks noChangeArrowheads="1"/>
            </p:cNvSpPr>
            <p:nvPr userDrawn="1"/>
          </p:nvSpPr>
          <p:spPr bwMode="auto">
            <a:xfrm>
              <a:off x="6443"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5" name="Rectangle 281"/>
            <p:cNvSpPr>
              <a:spLocks noChangeArrowheads="1"/>
            </p:cNvSpPr>
            <p:nvPr userDrawn="1"/>
          </p:nvSpPr>
          <p:spPr bwMode="auto">
            <a:xfrm>
              <a:off x="6443"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6" name="Rectangle 282"/>
            <p:cNvSpPr>
              <a:spLocks noChangeArrowheads="1"/>
            </p:cNvSpPr>
            <p:nvPr userDrawn="1"/>
          </p:nvSpPr>
          <p:spPr bwMode="auto">
            <a:xfrm>
              <a:off x="6443"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7" name="Rectangle 283"/>
            <p:cNvSpPr>
              <a:spLocks noChangeArrowheads="1"/>
            </p:cNvSpPr>
            <p:nvPr userDrawn="1"/>
          </p:nvSpPr>
          <p:spPr bwMode="auto">
            <a:xfrm>
              <a:off x="6443"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8" name="Rectangle 284"/>
            <p:cNvSpPr>
              <a:spLocks noChangeArrowheads="1"/>
            </p:cNvSpPr>
            <p:nvPr userDrawn="1"/>
          </p:nvSpPr>
          <p:spPr bwMode="auto">
            <a:xfrm>
              <a:off x="6443"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89" name="Rectangle 285"/>
            <p:cNvSpPr>
              <a:spLocks noChangeArrowheads="1"/>
            </p:cNvSpPr>
            <p:nvPr userDrawn="1"/>
          </p:nvSpPr>
          <p:spPr bwMode="auto">
            <a:xfrm>
              <a:off x="6443"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0" name="Rectangle 286"/>
            <p:cNvSpPr>
              <a:spLocks noChangeArrowheads="1"/>
            </p:cNvSpPr>
            <p:nvPr userDrawn="1"/>
          </p:nvSpPr>
          <p:spPr bwMode="auto">
            <a:xfrm>
              <a:off x="6443"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1" name="Rectangle 287"/>
            <p:cNvSpPr>
              <a:spLocks noChangeArrowheads="1"/>
            </p:cNvSpPr>
            <p:nvPr userDrawn="1"/>
          </p:nvSpPr>
          <p:spPr bwMode="auto">
            <a:xfrm>
              <a:off x="6443"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2" name="Rectangle 288"/>
            <p:cNvSpPr>
              <a:spLocks noChangeArrowheads="1"/>
            </p:cNvSpPr>
            <p:nvPr userDrawn="1"/>
          </p:nvSpPr>
          <p:spPr bwMode="auto">
            <a:xfrm>
              <a:off x="6312" y="1738"/>
              <a:ext cx="56" cy="1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3" name="Rectangle 289"/>
            <p:cNvSpPr>
              <a:spLocks noChangeArrowheads="1"/>
            </p:cNvSpPr>
            <p:nvPr userDrawn="1"/>
          </p:nvSpPr>
          <p:spPr bwMode="auto">
            <a:xfrm>
              <a:off x="5056" y="533"/>
              <a:ext cx="28"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4" name="Rectangle 290"/>
            <p:cNvSpPr>
              <a:spLocks noChangeArrowheads="1"/>
            </p:cNvSpPr>
            <p:nvPr userDrawn="1"/>
          </p:nvSpPr>
          <p:spPr bwMode="auto">
            <a:xfrm>
              <a:off x="5033" y="799"/>
              <a:ext cx="74" cy="13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5" name="Rectangle 291"/>
            <p:cNvSpPr>
              <a:spLocks noChangeArrowheads="1"/>
            </p:cNvSpPr>
            <p:nvPr userDrawn="1"/>
          </p:nvSpPr>
          <p:spPr bwMode="auto">
            <a:xfrm>
              <a:off x="5033" y="799"/>
              <a:ext cx="4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6" name="Rectangle 292"/>
            <p:cNvSpPr>
              <a:spLocks noChangeArrowheads="1"/>
            </p:cNvSpPr>
            <p:nvPr userDrawn="1"/>
          </p:nvSpPr>
          <p:spPr bwMode="auto">
            <a:xfrm>
              <a:off x="4841" y="1247"/>
              <a:ext cx="322" cy="162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7" name="Rectangle 293"/>
            <p:cNvSpPr>
              <a:spLocks noChangeArrowheads="1"/>
            </p:cNvSpPr>
            <p:nvPr userDrawn="1"/>
          </p:nvSpPr>
          <p:spPr bwMode="auto">
            <a:xfrm>
              <a:off x="5163" y="1247"/>
              <a:ext cx="103" cy="162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8" name="Rectangle 294"/>
            <p:cNvSpPr>
              <a:spLocks noChangeArrowheads="1"/>
            </p:cNvSpPr>
            <p:nvPr userDrawn="1"/>
          </p:nvSpPr>
          <p:spPr bwMode="auto">
            <a:xfrm>
              <a:off x="5033" y="1770"/>
              <a:ext cx="60"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99" name="Rectangle 295"/>
            <p:cNvSpPr>
              <a:spLocks noChangeArrowheads="1"/>
            </p:cNvSpPr>
            <p:nvPr userDrawn="1"/>
          </p:nvSpPr>
          <p:spPr bwMode="auto">
            <a:xfrm>
              <a:off x="4907" y="1770"/>
              <a:ext cx="5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0" name="Rectangle 296"/>
            <p:cNvSpPr>
              <a:spLocks noChangeArrowheads="1"/>
            </p:cNvSpPr>
            <p:nvPr userDrawn="1"/>
          </p:nvSpPr>
          <p:spPr bwMode="auto">
            <a:xfrm>
              <a:off x="5247" y="1770"/>
              <a:ext cx="6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1" name="Rectangle 297"/>
            <p:cNvSpPr>
              <a:spLocks noChangeArrowheads="1"/>
            </p:cNvSpPr>
            <p:nvPr userDrawn="1"/>
          </p:nvSpPr>
          <p:spPr bwMode="auto">
            <a:xfrm>
              <a:off x="5247" y="1770"/>
              <a:ext cx="80"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2" name="Rectangle 298"/>
            <p:cNvSpPr>
              <a:spLocks noChangeArrowheads="1"/>
            </p:cNvSpPr>
            <p:nvPr userDrawn="1"/>
          </p:nvSpPr>
          <p:spPr bwMode="auto">
            <a:xfrm>
              <a:off x="5173"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3" name="Rectangle 299"/>
            <p:cNvSpPr>
              <a:spLocks noChangeArrowheads="1"/>
            </p:cNvSpPr>
            <p:nvPr userDrawn="1"/>
          </p:nvSpPr>
          <p:spPr bwMode="auto">
            <a:xfrm>
              <a:off x="4762"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4" name="Rectangle 300"/>
            <p:cNvSpPr>
              <a:spLocks noChangeArrowheads="1"/>
            </p:cNvSpPr>
            <p:nvPr userDrawn="1"/>
          </p:nvSpPr>
          <p:spPr bwMode="auto">
            <a:xfrm>
              <a:off x="5247" y="1448"/>
              <a:ext cx="38" cy="14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5" name="Rectangle 301"/>
            <p:cNvSpPr>
              <a:spLocks noChangeArrowheads="1"/>
            </p:cNvSpPr>
            <p:nvPr userDrawn="1"/>
          </p:nvSpPr>
          <p:spPr bwMode="auto">
            <a:xfrm>
              <a:off x="5145" y="1448"/>
              <a:ext cx="42"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6" name="Rectangle 302"/>
            <p:cNvSpPr>
              <a:spLocks noChangeArrowheads="1"/>
            </p:cNvSpPr>
            <p:nvPr userDrawn="1"/>
          </p:nvSpPr>
          <p:spPr bwMode="auto">
            <a:xfrm>
              <a:off x="4813" y="1448"/>
              <a:ext cx="47"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7" name="Freeform 303"/>
            <p:cNvSpPr>
              <a:spLocks/>
            </p:cNvSpPr>
            <p:nvPr userDrawn="1"/>
          </p:nvSpPr>
          <p:spPr bwMode="auto">
            <a:xfrm>
              <a:off x="4841" y="902"/>
              <a:ext cx="322" cy="345"/>
            </a:xfrm>
            <a:custGeom>
              <a:avLst/>
              <a:gdLst>
                <a:gd name="T0" fmla="*/ 238 w 322"/>
                <a:gd name="T1" fmla="*/ 0 h 345"/>
                <a:gd name="T2" fmla="*/ 192 w 322"/>
                <a:gd name="T3" fmla="*/ 0 h 345"/>
                <a:gd name="T4" fmla="*/ 0 w 322"/>
                <a:gd name="T5" fmla="*/ 345 h 345"/>
                <a:gd name="T6" fmla="*/ 322 w 322"/>
                <a:gd name="T7" fmla="*/ 345 h 345"/>
                <a:gd name="T8" fmla="*/ 238 w 322"/>
                <a:gd name="T9" fmla="*/ 0 h 345"/>
              </a:gdLst>
              <a:ahLst/>
              <a:cxnLst>
                <a:cxn ang="0">
                  <a:pos x="T0" y="T1"/>
                </a:cxn>
                <a:cxn ang="0">
                  <a:pos x="T2" y="T3"/>
                </a:cxn>
                <a:cxn ang="0">
                  <a:pos x="T4" y="T5"/>
                </a:cxn>
                <a:cxn ang="0">
                  <a:pos x="T6" y="T7"/>
                </a:cxn>
                <a:cxn ang="0">
                  <a:pos x="T8" y="T9"/>
                </a:cxn>
              </a:cxnLst>
              <a:rect l="0" t="0" r="r" b="b"/>
              <a:pathLst>
                <a:path w="322" h="345">
                  <a:moveTo>
                    <a:pt x="238" y="0"/>
                  </a:moveTo>
                  <a:lnTo>
                    <a:pt x="192" y="0"/>
                  </a:lnTo>
                  <a:lnTo>
                    <a:pt x="0" y="345"/>
                  </a:lnTo>
                  <a:lnTo>
                    <a:pt x="322" y="345"/>
                  </a:lnTo>
                  <a:lnTo>
                    <a:pt x="2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8" name="Freeform 304"/>
            <p:cNvSpPr>
              <a:spLocks/>
            </p:cNvSpPr>
            <p:nvPr userDrawn="1"/>
          </p:nvSpPr>
          <p:spPr bwMode="auto">
            <a:xfrm>
              <a:off x="5079" y="902"/>
              <a:ext cx="187" cy="345"/>
            </a:xfrm>
            <a:custGeom>
              <a:avLst/>
              <a:gdLst>
                <a:gd name="T0" fmla="*/ 187 w 187"/>
                <a:gd name="T1" fmla="*/ 345 h 345"/>
                <a:gd name="T2" fmla="*/ 28 w 187"/>
                <a:gd name="T3" fmla="*/ 0 h 345"/>
                <a:gd name="T4" fmla="*/ 0 w 187"/>
                <a:gd name="T5" fmla="*/ 0 h 345"/>
                <a:gd name="T6" fmla="*/ 84 w 187"/>
                <a:gd name="T7" fmla="*/ 345 h 345"/>
                <a:gd name="T8" fmla="*/ 187 w 187"/>
                <a:gd name="T9" fmla="*/ 345 h 345"/>
              </a:gdLst>
              <a:ahLst/>
              <a:cxnLst>
                <a:cxn ang="0">
                  <a:pos x="T0" y="T1"/>
                </a:cxn>
                <a:cxn ang="0">
                  <a:pos x="T2" y="T3"/>
                </a:cxn>
                <a:cxn ang="0">
                  <a:pos x="T4" y="T5"/>
                </a:cxn>
                <a:cxn ang="0">
                  <a:pos x="T6" y="T7"/>
                </a:cxn>
                <a:cxn ang="0">
                  <a:pos x="T8" y="T9"/>
                </a:cxn>
              </a:cxnLst>
              <a:rect l="0" t="0" r="r" b="b"/>
              <a:pathLst>
                <a:path w="187" h="345">
                  <a:moveTo>
                    <a:pt x="187" y="345"/>
                  </a:moveTo>
                  <a:lnTo>
                    <a:pt x="28" y="0"/>
                  </a:lnTo>
                  <a:lnTo>
                    <a:pt x="0" y="0"/>
                  </a:lnTo>
                  <a:lnTo>
                    <a:pt x="84" y="345"/>
                  </a:lnTo>
                  <a:lnTo>
                    <a:pt x="187" y="345"/>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09" name="Rectangle 305"/>
            <p:cNvSpPr>
              <a:spLocks noChangeArrowheads="1"/>
            </p:cNvSpPr>
            <p:nvPr userDrawn="1"/>
          </p:nvSpPr>
          <p:spPr bwMode="auto">
            <a:xfrm>
              <a:off x="4935" y="1247"/>
              <a:ext cx="126"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0" name="Rectangle 306"/>
            <p:cNvSpPr>
              <a:spLocks noChangeArrowheads="1"/>
            </p:cNvSpPr>
            <p:nvPr userDrawn="1"/>
          </p:nvSpPr>
          <p:spPr bwMode="auto">
            <a:xfrm>
              <a:off x="4916" y="1247"/>
              <a:ext cx="163" cy="19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1" name="Rectangle 307"/>
            <p:cNvSpPr>
              <a:spLocks noChangeArrowheads="1"/>
            </p:cNvSpPr>
            <p:nvPr userDrawn="1"/>
          </p:nvSpPr>
          <p:spPr bwMode="auto">
            <a:xfrm>
              <a:off x="4813" y="1794"/>
              <a:ext cx="14"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2" name="Rectangle 308"/>
            <p:cNvSpPr>
              <a:spLocks noChangeArrowheads="1"/>
            </p:cNvSpPr>
            <p:nvPr userDrawn="1"/>
          </p:nvSpPr>
          <p:spPr bwMode="auto">
            <a:xfrm>
              <a:off x="4841"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3" name="Rectangle 309"/>
            <p:cNvSpPr>
              <a:spLocks noChangeArrowheads="1"/>
            </p:cNvSpPr>
            <p:nvPr userDrawn="1"/>
          </p:nvSpPr>
          <p:spPr bwMode="auto">
            <a:xfrm>
              <a:off x="4874" y="1224"/>
              <a:ext cx="14"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4" name="Rectangle 310"/>
            <p:cNvSpPr>
              <a:spLocks noChangeArrowheads="1"/>
            </p:cNvSpPr>
            <p:nvPr userDrawn="1"/>
          </p:nvSpPr>
          <p:spPr bwMode="auto">
            <a:xfrm>
              <a:off x="5117" y="1224"/>
              <a:ext cx="9"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5" name="Rectangle 311"/>
            <p:cNvSpPr>
              <a:spLocks noChangeArrowheads="1"/>
            </p:cNvSpPr>
            <p:nvPr userDrawn="1"/>
          </p:nvSpPr>
          <p:spPr bwMode="auto">
            <a:xfrm>
              <a:off x="5145"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6" name="Rectangle 312"/>
            <p:cNvSpPr>
              <a:spLocks noChangeArrowheads="1"/>
            </p:cNvSpPr>
            <p:nvPr userDrawn="1"/>
          </p:nvSpPr>
          <p:spPr bwMode="auto">
            <a:xfrm>
              <a:off x="5177" y="1794"/>
              <a:ext cx="10"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7" name="Rectangle 313"/>
            <p:cNvSpPr>
              <a:spLocks noChangeArrowheads="1"/>
            </p:cNvSpPr>
            <p:nvPr userDrawn="1"/>
          </p:nvSpPr>
          <p:spPr bwMode="auto">
            <a:xfrm>
              <a:off x="4921" y="179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8" name="Rectangle 314"/>
            <p:cNvSpPr>
              <a:spLocks noChangeArrowheads="1"/>
            </p:cNvSpPr>
            <p:nvPr userDrawn="1"/>
          </p:nvSpPr>
          <p:spPr bwMode="auto">
            <a:xfrm>
              <a:off x="4921" y="1840"/>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19" name="Rectangle 315"/>
            <p:cNvSpPr>
              <a:spLocks noChangeArrowheads="1"/>
            </p:cNvSpPr>
            <p:nvPr userDrawn="1"/>
          </p:nvSpPr>
          <p:spPr bwMode="auto">
            <a:xfrm>
              <a:off x="4921" y="1887"/>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0" name="Rectangle 316"/>
            <p:cNvSpPr>
              <a:spLocks noChangeArrowheads="1"/>
            </p:cNvSpPr>
            <p:nvPr userDrawn="1"/>
          </p:nvSpPr>
          <p:spPr bwMode="auto">
            <a:xfrm>
              <a:off x="4921" y="193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1" name="Rectangle 317"/>
            <p:cNvSpPr>
              <a:spLocks noChangeArrowheads="1"/>
            </p:cNvSpPr>
            <p:nvPr userDrawn="1"/>
          </p:nvSpPr>
          <p:spPr bwMode="auto">
            <a:xfrm>
              <a:off x="4921" y="19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2" name="Rectangle 318"/>
            <p:cNvSpPr>
              <a:spLocks noChangeArrowheads="1"/>
            </p:cNvSpPr>
            <p:nvPr userDrawn="1"/>
          </p:nvSpPr>
          <p:spPr bwMode="auto">
            <a:xfrm>
              <a:off x="4921" y="202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3" name="Rectangle 319"/>
            <p:cNvSpPr>
              <a:spLocks noChangeArrowheads="1"/>
            </p:cNvSpPr>
            <p:nvPr userDrawn="1"/>
          </p:nvSpPr>
          <p:spPr bwMode="auto">
            <a:xfrm>
              <a:off x="4921" y="207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4" name="Rectangle 320"/>
            <p:cNvSpPr>
              <a:spLocks noChangeArrowheads="1"/>
            </p:cNvSpPr>
            <p:nvPr userDrawn="1"/>
          </p:nvSpPr>
          <p:spPr bwMode="auto">
            <a:xfrm>
              <a:off x="4921" y="21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5" name="Rectangle 321"/>
            <p:cNvSpPr>
              <a:spLocks noChangeArrowheads="1"/>
            </p:cNvSpPr>
            <p:nvPr userDrawn="1"/>
          </p:nvSpPr>
          <p:spPr bwMode="auto">
            <a:xfrm>
              <a:off x="4921" y="216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6" name="Rectangle 322"/>
            <p:cNvSpPr>
              <a:spLocks noChangeArrowheads="1"/>
            </p:cNvSpPr>
            <p:nvPr userDrawn="1"/>
          </p:nvSpPr>
          <p:spPr bwMode="auto">
            <a:xfrm>
              <a:off x="4921" y="221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7" name="Rectangle 323"/>
            <p:cNvSpPr>
              <a:spLocks noChangeArrowheads="1"/>
            </p:cNvSpPr>
            <p:nvPr userDrawn="1"/>
          </p:nvSpPr>
          <p:spPr bwMode="auto">
            <a:xfrm>
              <a:off x="4921" y="226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8" name="Rectangle 324"/>
            <p:cNvSpPr>
              <a:spLocks noChangeArrowheads="1"/>
            </p:cNvSpPr>
            <p:nvPr userDrawn="1"/>
          </p:nvSpPr>
          <p:spPr bwMode="auto">
            <a:xfrm>
              <a:off x="4921" y="230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29" name="Rectangle 325"/>
            <p:cNvSpPr>
              <a:spLocks noChangeArrowheads="1"/>
            </p:cNvSpPr>
            <p:nvPr userDrawn="1"/>
          </p:nvSpPr>
          <p:spPr bwMode="auto">
            <a:xfrm>
              <a:off x="4921" y="235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0" name="Rectangle 326"/>
            <p:cNvSpPr>
              <a:spLocks noChangeArrowheads="1"/>
            </p:cNvSpPr>
            <p:nvPr userDrawn="1"/>
          </p:nvSpPr>
          <p:spPr bwMode="auto">
            <a:xfrm>
              <a:off x="4921" y="240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1" name="Rectangle 327"/>
            <p:cNvSpPr>
              <a:spLocks noChangeArrowheads="1"/>
            </p:cNvSpPr>
            <p:nvPr userDrawn="1"/>
          </p:nvSpPr>
          <p:spPr bwMode="auto">
            <a:xfrm>
              <a:off x="4921" y="244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2" name="Rectangle 328"/>
            <p:cNvSpPr>
              <a:spLocks noChangeArrowheads="1"/>
            </p:cNvSpPr>
            <p:nvPr userDrawn="1"/>
          </p:nvSpPr>
          <p:spPr bwMode="auto">
            <a:xfrm>
              <a:off x="4921" y="249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3" name="Rectangle 329"/>
            <p:cNvSpPr>
              <a:spLocks noChangeArrowheads="1"/>
            </p:cNvSpPr>
            <p:nvPr userDrawn="1"/>
          </p:nvSpPr>
          <p:spPr bwMode="auto">
            <a:xfrm>
              <a:off x="4921" y="254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4" name="Rectangle 330"/>
            <p:cNvSpPr>
              <a:spLocks noChangeArrowheads="1"/>
            </p:cNvSpPr>
            <p:nvPr userDrawn="1"/>
          </p:nvSpPr>
          <p:spPr bwMode="auto">
            <a:xfrm>
              <a:off x="4921" y="258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5" name="Rectangle 331"/>
            <p:cNvSpPr>
              <a:spLocks noChangeArrowheads="1"/>
            </p:cNvSpPr>
            <p:nvPr userDrawn="1"/>
          </p:nvSpPr>
          <p:spPr bwMode="auto">
            <a:xfrm>
              <a:off x="4921" y="263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6" name="Rectangle 332"/>
            <p:cNvSpPr>
              <a:spLocks noChangeArrowheads="1"/>
            </p:cNvSpPr>
            <p:nvPr userDrawn="1"/>
          </p:nvSpPr>
          <p:spPr bwMode="auto">
            <a:xfrm>
              <a:off x="4921" y="26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7" name="Rectangle 333"/>
            <p:cNvSpPr>
              <a:spLocks noChangeArrowheads="1"/>
            </p:cNvSpPr>
            <p:nvPr userDrawn="1"/>
          </p:nvSpPr>
          <p:spPr bwMode="auto">
            <a:xfrm>
              <a:off x="4921" y="272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8" name="Rectangle 334"/>
            <p:cNvSpPr>
              <a:spLocks noChangeArrowheads="1"/>
            </p:cNvSpPr>
            <p:nvPr userDrawn="1"/>
          </p:nvSpPr>
          <p:spPr bwMode="auto">
            <a:xfrm>
              <a:off x="4921" y="277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39" name="Rectangle 335"/>
            <p:cNvSpPr>
              <a:spLocks noChangeArrowheads="1"/>
            </p:cNvSpPr>
            <p:nvPr userDrawn="1"/>
          </p:nvSpPr>
          <p:spPr bwMode="auto">
            <a:xfrm>
              <a:off x="4921" y="28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0" name="Rectangle 336"/>
            <p:cNvSpPr>
              <a:spLocks noChangeArrowheads="1"/>
            </p:cNvSpPr>
            <p:nvPr userDrawn="1"/>
          </p:nvSpPr>
          <p:spPr bwMode="auto">
            <a:xfrm>
              <a:off x="5051" y="179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1" name="Rectangle 337"/>
            <p:cNvSpPr>
              <a:spLocks noChangeArrowheads="1"/>
            </p:cNvSpPr>
            <p:nvPr userDrawn="1"/>
          </p:nvSpPr>
          <p:spPr bwMode="auto">
            <a:xfrm>
              <a:off x="5051" y="1840"/>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2" name="Rectangle 338"/>
            <p:cNvSpPr>
              <a:spLocks noChangeArrowheads="1"/>
            </p:cNvSpPr>
            <p:nvPr userDrawn="1"/>
          </p:nvSpPr>
          <p:spPr bwMode="auto">
            <a:xfrm>
              <a:off x="5051" y="1887"/>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3" name="Rectangle 339"/>
            <p:cNvSpPr>
              <a:spLocks noChangeArrowheads="1"/>
            </p:cNvSpPr>
            <p:nvPr userDrawn="1"/>
          </p:nvSpPr>
          <p:spPr bwMode="auto">
            <a:xfrm>
              <a:off x="5051" y="193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4" name="Rectangle 340"/>
            <p:cNvSpPr>
              <a:spLocks noChangeArrowheads="1"/>
            </p:cNvSpPr>
            <p:nvPr userDrawn="1"/>
          </p:nvSpPr>
          <p:spPr bwMode="auto">
            <a:xfrm>
              <a:off x="5051" y="19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5" name="Rectangle 341"/>
            <p:cNvSpPr>
              <a:spLocks noChangeArrowheads="1"/>
            </p:cNvSpPr>
            <p:nvPr userDrawn="1"/>
          </p:nvSpPr>
          <p:spPr bwMode="auto">
            <a:xfrm>
              <a:off x="5051" y="202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6" name="Rectangle 342"/>
            <p:cNvSpPr>
              <a:spLocks noChangeArrowheads="1"/>
            </p:cNvSpPr>
            <p:nvPr userDrawn="1"/>
          </p:nvSpPr>
          <p:spPr bwMode="auto">
            <a:xfrm>
              <a:off x="5051" y="207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7" name="Rectangle 343"/>
            <p:cNvSpPr>
              <a:spLocks noChangeArrowheads="1"/>
            </p:cNvSpPr>
            <p:nvPr userDrawn="1"/>
          </p:nvSpPr>
          <p:spPr bwMode="auto">
            <a:xfrm>
              <a:off x="5051" y="21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8" name="Rectangle 344"/>
            <p:cNvSpPr>
              <a:spLocks noChangeArrowheads="1"/>
            </p:cNvSpPr>
            <p:nvPr userDrawn="1"/>
          </p:nvSpPr>
          <p:spPr bwMode="auto">
            <a:xfrm>
              <a:off x="5051" y="216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49" name="Rectangle 345"/>
            <p:cNvSpPr>
              <a:spLocks noChangeArrowheads="1"/>
            </p:cNvSpPr>
            <p:nvPr userDrawn="1"/>
          </p:nvSpPr>
          <p:spPr bwMode="auto">
            <a:xfrm>
              <a:off x="5051" y="221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0" name="Rectangle 346"/>
            <p:cNvSpPr>
              <a:spLocks noChangeArrowheads="1"/>
            </p:cNvSpPr>
            <p:nvPr userDrawn="1"/>
          </p:nvSpPr>
          <p:spPr bwMode="auto">
            <a:xfrm>
              <a:off x="5051" y="226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1" name="Rectangle 347"/>
            <p:cNvSpPr>
              <a:spLocks noChangeArrowheads="1"/>
            </p:cNvSpPr>
            <p:nvPr userDrawn="1"/>
          </p:nvSpPr>
          <p:spPr bwMode="auto">
            <a:xfrm>
              <a:off x="5051" y="230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2" name="Rectangle 348"/>
            <p:cNvSpPr>
              <a:spLocks noChangeArrowheads="1"/>
            </p:cNvSpPr>
            <p:nvPr userDrawn="1"/>
          </p:nvSpPr>
          <p:spPr bwMode="auto">
            <a:xfrm>
              <a:off x="5051" y="235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3" name="Rectangle 349"/>
            <p:cNvSpPr>
              <a:spLocks noChangeArrowheads="1"/>
            </p:cNvSpPr>
            <p:nvPr userDrawn="1"/>
          </p:nvSpPr>
          <p:spPr bwMode="auto">
            <a:xfrm>
              <a:off x="5051" y="240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4" name="Rectangle 350"/>
            <p:cNvSpPr>
              <a:spLocks noChangeArrowheads="1"/>
            </p:cNvSpPr>
            <p:nvPr userDrawn="1"/>
          </p:nvSpPr>
          <p:spPr bwMode="auto">
            <a:xfrm>
              <a:off x="5051" y="244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5" name="Rectangle 351"/>
            <p:cNvSpPr>
              <a:spLocks noChangeArrowheads="1"/>
            </p:cNvSpPr>
            <p:nvPr userDrawn="1"/>
          </p:nvSpPr>
          <p:spPr bwMode="auto">
            <a:xfrm>
              <a:off x="5051" y="249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6" name="Rectangle 352"/>
            <p:cNvSpPr>
              <a:spLocks noChangeArrowheads="1"/>
            </p:cNvSpPr>
            <p:nvPr userDrawn="1"/>
          </p:nvSpPr>
          <p:spPr bwMode="auto">
            <a:xfrm>
              <a:off x="5051" y="254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7" name="Rectangle 353"/>
            <p:cNvSpPr>
              <a:spLocks noChangeArrowheads="1"/>
            </p:cNvSpPr>
            <p:nvPr userDrawn="1"/>
          </p:nvSpPr>
          <p:spPr bwMode="auto">
            <a:xfrm>
              <a:off x="5051" y="258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8" name="Rectangle 354"/>
            <p:cNvSpPr>
              <a:spLocks noChangeArrowheads="1"/>
            </p:cNvSpPr>
            <p:nvPr userDrawn="1"/>
          </p:nvSpPr>
          <p:spPr bwMode="auto">
            <a:xfrm>
              <a:off x="5051" y="263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59" name="Rectangle 355"/>
            <p:cNvSpPr>
              <a:spLocks noChangeArrowheads="1"/>
            </p:cNvSpPr>
            <p:nvPr userDrawn="1"/>
          </p:nvSpPr>
          <p:spPr bwMode="auto">
            <a:xfrm>
              <a:off x="5051" y="26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0" name="Rectangle 356"/>
            <p:cNvSpPr>
              <a:spLocks noChangeArrowheads="1"/>
            </p:cNvSpPr>
            <p:nvPr userDrawn="1"/>
          </p:nvSpPr>
          <p:spPr bwMode="auto">
            <a:xfrm>
              <a:off x="5051" y="272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1" name="Rectangle 357"/>
            <p:cNvSpPr>
              <a:spLocks noChangeArrowheads="1"/>
            </p:cNvSpPr>
            <p:nvPr userDrawn="1"/>
          </p:nvSpPr>
          <p:spPr bwMode="auto">
            <a:xfrm>
              <a:off x="5051" y="277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2" name="Rectangle 358"/>
            <p:cNvSpPr>
              <a:spLocks noChangeArrowheads="1"/>
            </p:cNvSpPr>
            <p:nvPr userDrawn="1"/>
          </p:nvSpPr>
          <p:spPr bwMode="auto">
            <a:xfrm>
              <a:off x="5051" y="28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3" name="Rectangle 359"/>
            <p:cNvSpPr>
              <a:spLocks noChangeArrowheads="1"/>
            </p:cNvSpPr>
            <p:nvPr userDrawn="1"/>
          </p:nvSpPr>
          <p:spPr bwMode="auto">
            <a:xfrm>
              <a:off x="5023" y="144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4" name="Rectangle 360"/>
            <p:cNvSpPr>
              <a:spLocks noChangeArrowheads="1"/>
            </p:cNvSpPr>
            <p:nvPr userDrawn="1"/>
          </p:nvSpPr>
          <p:spPr bwMode="auto">
            <a:xfrm>
              <a:off x="5023" y="149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5" name="Rectangle 361"/>
            <p:cNvSpPr>
              <a:spLocks noChangeArrowheads="1"/>
            </p:cNvSpPr>
            <p:nvPr userDrawn="1"/>
          </p:nvSpPr>
          <p:spPr bwMode="auto">
            <a:xfrm>
              <a:off x="5023" y="154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6" name="Rectangle 362"/>
            <p:cNvSpPr>
              <a:spLocks noChangeArrowheads="1"/>
            </p:cNvSpPr>
            <p:nvPr userDrawn="1"/>
          </p:nvSpPr>
          <p:spPr bwMode="auto">
            <a:xfrm>
              <a:off x="5023" y="158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7" name="Rectangle 363"/>
            <p:cNvSpPr>
              <a:spLocks noChangeArrowheads="1"/>
            </p:cNvSpPr>
            <p:nvPr userDrawn="1"/>
          </p:nvSpPr>
          <p:spPr bwMode="auto">
            <a:xfrm>
              <a:off x="5023" y="163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8" name="Rectangle 364"/>
            <p:cNvSpPr>
              <a:spLocks noChangeArrowheads="1"/>
            </p:cNvSpPr>
            <p:nvPr userDrawn="1"/>
          </p:nvSpPr>
          <p:spPr bwMode="auto">
            <a:xfrm>
              <a:off x="5023" y="168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69" name="Rectangle 365"/>
            <p:cNvSpPr>
              <a:spLocks noChangeArrowheads="1"/>
            </p:cNvSpPr>
            <p:nvPr userDrawn="1"/>
          </p:nvSpPr>
          <p:spPr bwMode="auto">
            <a:xfrm>
              <a:off x="5023" y="172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0" name="Rectangle 366"/>
            <p:cNvSpPr>
              <a:spLocks noChangeArrowheads="1"/>
            </p:cNvSpPr>
            <p:nvPr userDrawn="1"/>
          </p:nvSpPr>
          <p:spPr bwMode="auto">
            <a:xfrm>
              <a:off x="4949" y="144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1" name="Rectangle 367"/>
            <p:cNvSpPr>
              <a:spLocks noChangeArrowheads="1"/>
            </p:cNvSpPr>
            <p:nvPr userDrawn="1"/>
          </p:nvSpPr>
          <p:spPr bwMode="auto">
            <a:xfrm>
              <a:off x="4949" y="149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2" name="Rectangle 368"/>
            <p:cNvSpPr>
              <a:spLocks noChangeArrowheads="1"/>
            </p:cNvSpPr>
            <p:nvPr userDrawn="1"/>
          </p:nvSpPr>
          <p:spPr bwMode="auto">
            <a:xfrm>
              <a:off x="4949" y="154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3" name="Rectangle 369"/>
            <p:cNvSpPr>
              <a:spLocks noChangeArrowheads="1"/>
            </p:cNvSpPr>
            <p:nvPr userDrawn="1"/>
          </p:nvSpPr>
          <p:spPr bwMode="auto">
            <a:xfrm>
              <a:off x="4949" y="158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4" name="Rectangle 370"/>
            <p:cNvSpPr>
              <a:spLocks noChangeArrowheads="1"/>
            </p:cNvSpPr>
            <p:nvPr userDrawn="1"/>
          </p:nvSpPr>
          <p:spPr bwMode="auto">
            <a:xfrm>
              <a:off x="4949" y="163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5" name="Rectangle 371"/>
            <p:cNvSpPr>
              <a:spLocks noChangeArrowheads="1"/>
            </p:cNvSpPr>
            <p:nvPr userDrawn="1"/>
          </p:nvSpPr>
          <p:spPr bwMode="auto">
            <a:xfrm>
              <a:off x="4949" y="168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6" name="Rectangle 372"/>
            <p:cNvSpPr>
              <a:spLocks noChangeArrowheads="1"/>
            </p:cNvSpPr>
            <p:nvPr userDrawn="1"/>
          </p:nvSpPr>
          <p:spPr bwMode="auto">
            <a:xfrm>
              <a:off x="4949" y="172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7" name="Rectangle 373"/>
            <p:cNvSpPr>
              <a:spLocks noChangeArrowheads="1"/>
            </p:cNvSpPr>
            <p:nvPr userDrawn="1"/>
          </p:nvSpPr>
          <p:spPr bwMode="auto">
            <a:xfrm>
              <a:off x="4935"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8" name="Rectangle 374"/>
            <p:cNvSpPr>
              <a:spLocks noChangeArrowheads="1"/>
            </p:cNvSpPr>
            <p:nvPr userDrawn="1"/>
          </p:nvSpPr>
          <p:spPr bwMode="auto">
            <a:xfrm>
              <a:off x="4935"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79" name="Rectangle 375"/>
            <p:cNvSpPr>
              <a:spLocks noChangeArrowheads="1"/>
            </p:cNvSpPr>
            <p:nvPr userDrawn="1"/>
          </p:nvSpPr>
          <p:spPr bwMode="auto">
            <a:xfrm>
              <a:off x="4935"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0" name="Rectangle 376"/>
            <p:cNvSpPr>
              <a:spLocks noChangeArrowheads="1"/>
            </p:cNvSpPr>
            <p:nvPr userDrawn="1"/>
          </p:nvSpPr>
          <p:spPr bwMode="auto">
            <a:xfrm>
              <a:off x="4935"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1" name="Rectangle 377"/>
            <p:cNvSpPr>
              <a:spLocks noChangeArrowheads="1"/>
            </p:cNvSpPr>
            <p:nvPr userDrawn="1"/>
          </p:nvSpPr>
          <p:spPr bwMode="auto">
            <a:xfrm>
              <a:off x="5042"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2" name="Rectangle 378"/>
            <p:cNvSpPr>
              <a:spLocks noChangeArrowheads="1"/>
            </p:cNvSpPr>
            <p:nvPr userDrawn="1"/>
          </p:nvSpPr>
          <p:spPr bwMode="auto">
            <a:xfrm>
              <a:off x="5042"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3" name="Rectangle 379"/>
            <p:cNvSpPr>
              <a:spLocks noChangeArrowheads="1"/>
            </p:cNvSpPr>
            <p:nvPr userDrawn="1"/>
          </p:nvSpPr>
          <p:spPr bwMode="auto">
            <a:xfrm>
              <a:off x="5042"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4" name="Rectangle 380"/>
            <p:cNvSpPr>
              <a:spLocks noChangeArrowheads="1"/>
            </p:cNvSpPr>
            <p:nvPr userDrawn="1"/>
          </p:nvSpPr>
          <p:spPr bwMode="auto">
            <a:xfrm>
              <a:off x="5042"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sp>
          <p:nvSpPr>
            <p:cNvPr id="185" name="Freeform 381"/>
            <p:cNvSpPr>
              <a:spLocks/>
            </p:cNvSpPr>
            <p:nvPr userDrawn="1"/>
          </p:nvSpPr>
          <p:spPr bwMode="auto">
            <a:xfrm>
              <a:off x="3959" y="2849"/>
              <a:ext cx="3464" cy="1125"/>
            </a:xfrm>
            <a:custGeom>
              <a:avLst/>
              <a:gdLst>
                <a:gd name="T0" fmla="*/ 2 w 742"/>
                <a:gd name="T1" fmla="*/ 0 h 241"/>
                <a:gd name="T2" fmla="*/ 0 w 742"/>
                <a:gd name="T3" fmla="*/ 20 h 241"/>
                <a:gd name="T4" fmla="*/ 80 w 742"/>
                <a:gd name="T5" fmla="*/ 99 h 241"/>
                <a:gd name="T6" fmla="*/ 92 w 742"/>
                <a:gd name="T7" fmla="*/ 98 h 241"/>
                <a:gd name="T8" fmla="*/ 242 w 742"/>
                <a:gd name="T9" fmla="*/ 241 h 241"/>
                <a:gd name="T10" fmla="*/ 388 w 742"/>
                <a:gd name="T11" fmla="*/ 129 h 241"/>
                <a:gd name="T12" fmla="*/ 467 w 742"/>
                <a:gd name="T13" fmla="*/ 162 h 241"/>
                <a:gd name="T14" fmla="*/ 578 w 742"/>
                <a:gd name="T15" fmla="*/ 62 h 241"/>
                <a:gd name="T16" fmla="*/ 630 w 742"/>
                <a:gd name="T17" fmla="*/ 38 h 241"/>
                <a:gd name="T18" fmla="*/ 681 w 742"/>
                <a:gd name="T19" fmla="*/ 64 h 241"/>
                <a:gd name="T20" fmla="*/ 742 w 742"/>
                <a:gd name="T21" fmla="*/ 2 h 241"/>
                <a:gd name="T22" fmla="*/ 742 w 742"/>
                <a:gd name="T23" fmla="*/ 0 h 241"/>
                <a:gd name="T24" fmla="*/ 2 w 742"/>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241">
                  <a:moveTo>
                    <a:pt x="2" y="0"/>
                  </a:moveTo>
                  <a:cubicBezTo>
                    <a:pt x="1" y="6"/>
                    <a:pt x="0" y="13"/>
                    <a:pt x="0" y="20"/>
                  </a:cubicBezTo>
                  <a:cubicBezTo>
                    <a:pt x="0" y="64"/>
                    <a:pt x="36" y="99"/>
                    <a:pt x="80" y="99"/>
                  </a:cubicBezTo>
                  <a:cubicBezTo>
                    <a:pt x="84" y="99"/>
                    <a:pt x="88" y="99"/>
                    <a:pt x="92" y="98"/>
                  </a:cubicBezTo>
                  <a:cubicBezTo>
                    <a:pt x="96" y="178"/>
                    <a:pt x="162" y="241"/>
                    <a:pt x="242" y="241"/>
                  </a:cubicBezTo>
                  <a:cubicBezTo>
                    <a:pt x="312" y="241"/>
                    <a:pt x="371" y="193"/>
                    <a:pt x="388" y="129"/>
                  </a:cubicBezTo>
                  <a:cubicBezTo>
                    <a:pt x="408" y="150"/>
                    <a:pt x="436" y="162"/>
                    <a:pt x="467" y="162"/>
                  </a:cubicBezTo>
                  <a:cubicBezTo>
                    <a:pt x="524" y="162"/>
                    <a:pt x="572" y="119"/>
                    <a:pt x="578" y="62"/>
                  </a:cubicBezTo>
                  <a:cubicBezTo>
                    <a:pt x="598" y="60"/>
                    <a:pt x="616" y="51"/>
                    <a:pt x="630" y="38"/>
                  </a:cubicBezTo>
                  <a:cubicBezTo>
                    <a:pt x="642" y="53"/>
                    <a:pt x="660" y="64"/>
                    <a:pt x="681" y="64"/>
                  </a:cubicBezTo>
                  <a:cubicBezTo>
                    <a:pt x="715" y="64"/>
                    <a:pt x="742" y="36"/>
                    <a:pt x="742" y="2"/>
                  </a:cubicBezTo>
                  <a:cubicBezTo>
                    <a:pt x="742" y="1"/>
                    <a:pt x="742" y="1"/>
                    <a:pt x="742"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FFFFFF"/>
                </a:solidFill>
              </a:endParaRPr>
            </a:p>
          </p:txBody>
        </p:sp>
      </p:grpSp>
    </p:spTree>
    <p:extLst>
      <p:ext uri="{BB962C8B-B14F-4D97-AF65-F5344CB8AC3E}">
        <p14:creationId xmlns:p14="http://schemas.microsoft.com/office/powerpoint/2010/main" val="1335736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chemeClr val="accent4"/>
                </a:soli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76825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0870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solidFill>
                  <a:schemeClr val="accent4"/>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3795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25347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4"/>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14303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193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97757199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accent4"/>
              </a:buClr>
              <a:buFont typeface="Arial" pitchFamily="34" charset="0"/>
              <a:buChar char="•"/>
              <a:defRPr sz="3137">
                <a:solidFill>
                  <a:schemeClr val="accent4"/>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69061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4216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98754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6752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414501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solidFill>
                  <a:schemeClr val="tx1"/>
                </a:solidFill>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dirty="0"/>
              <a:t>Click to add subtitle</a:t>
            </a:r>
          </a:p>
        </p:txBody>
      </p:sp>
      <p:sp>
        <p:nvSpPr>
          <p:cNvPr id="16" name="Text Placeholder 15"/>
          <p:cNvSpPr>
            <a:spLocks noGrp="1"/>
          </p:cNvSpPr>
          <p:nvPr>
            <p:ph type="body" sz="quarter" idx="14"/>
          </p:nvPr>
        </p:nvSpPr>
        <p:spPr>
          <a:xfrm>
            <a:off x="150853" y="1600201"/>
            <a:ext cx="11890296"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pPr defTabSz="1087896"/>
            <a:fld id="{FAADACFB-7C71-4E89-89D2-7BBA40B7BFA9}" type="slidenum">
              <a:rPr lang="en-US" smtClean="0">
                <a:solidFill>
                  <a:srgbClr val="505050"/>
                </a:solidFill>
              </a:rPr>
              <a:pPr defTabSz="1087896"/>
              <a:t>‹#›</a:t>
            </a:fld>
            <a:endParaRPr lang="en-US" dirty="0">
              <a:solidFill>
                <a:srgbClr val="505050"/>
              </a:solidFill>
            </a:endParaRPr>
          </a:p>
        </p:txBody>
      </p:sp>
      <p:sp>
        <p:nvSpPr>
          <p:cNvPr id="20" name="Footer Placeholder 19"/>
          <p:cNvSpPr>
            <a:spLocks noGrp="1"/>
          </p:cNvSpPr>
          <p:nvPr>
            <p:ph type="ftr" sz="quarter" idx="16"/>
          </p:nvPr>
        </p:nvSpPr>
        <p:spPr/>
        <p:txBody>
          <a:bodyPr/>
          <a:lstStyle/>
          <a:p>
            <a:pPr defTabSz="1087896"/>
            <a:endParaRPr lang="en-US" dirty="0">
              <a:solidFill>
                <a:srgbClr val="505050"/>
              </a:solidFill>
            </a:endParaRPr>
          </a:p>
        </p:txBody>
      </p:sp>
    </p:spTree>
    <p:extLst>
      <p:ext uri="{BB962C8B-B14F-4D97-AF65-F5344CB8AC3E}">
        <p14:creationId xmlns:p14="http://schemas.microsoft.com/office/powerpoint/2010/main" val="175881293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10668389" y="291069"/>
            <a:ext cx="1251260" cy="2677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a:xfrm>
            <a:off x="269240" y="289511"/>
            <a:ext cx="8874570" cy="1167096"/>
          </a:xfrm>
        </p:spPr>
        <p:txBody>
          <a:bodyPr/>
          <a:lstStyle/>
          <a:p>
            <a:r>
              <a:rPr lang="en-US"/>
              <a:t>Click to edit Master title style</a:t>
            </a:r>
            <a:endParaRPr lang="en-US" dirty="0"/>
          </a:p>
        </p:txBody>
      </p:sp>
    </p:spTree>
    <p:extLst>
      <p:ext uri="{BB962C8B-B14F-4D97-AF65-F5344CB8AC3E}">
        <p14:creationId xmlns:p14="http://schemas.microsoft.com/office/powerpoint/2010/main" val="2022102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8" y="416497"/>
            <a:ext cx="11079822" cy="922110"/>
          </a:xfrm>
        </p:spPr>
        <p:txBody>
          <a:bodyPr>
            <a:normAutofit/>
          </a:bodyPr>
          <a:lstStyle>
            <a:lvl1pPr>
              <a:defRPr sz="4400"/>
            </a:lvl1pPr>
          </a:lstStyle>
          <a:p>
            <a:r>
              <a:rPr lang="en-US"/>
              <a:t>Click to edit Master title style</a:t>
            </a:r>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060145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3" Type="http://schemas.openxmlformats.org/officeDocument/2006/relationships/slideLayout" Target="../slideLayouts/slideLayout34.xml"/><Relationship Id="rId21" Type="http://schemas.openxmlformats.org/officeDocument/2006/relationships/theme" Target="../theme/theme3.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image" Target="../media/image3.png"/><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
        <p:nvSpPr>
          <p:cNvPr id="5" name="TextBox 4"/>
          <p:cNvSpPr txBox="1"/>
          <p:nvPr userDrawn="1"/>
        </p:nvSpPr>
        <p:spPr>
          <a:xfrm>
            <a:off x="-76200" y="6357445"/>
            <a:ext cx="1653145" cy="517065"/>
          </a:xfrm>
          <a:prstGeom prst="rect">
            <a:avLst/>
          </a:prstGeom>
          <a:noFill/>
        </p:spPr>
        <p:txBody>
          <a:bodyPr wrap="none" lIns="182880" tIns="146304" rIns="182880" bIns="146304" rtlCol="0">
            <a:spAutoFit/>
          </a:bodyPr>
          <a:lstStyle/>
          <a:p>
            <a:pPr>
              <a:lnSpc>
                <a:spcPct val="90000"/>
              </a:lnSpc>
              <a:spcAft>
                <a:spcPts val="600"/>
              </a:spcAft>
            </a:pPr>
            <a:r>
              <a:rPr lang="en-US" sz="1600"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3096256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5" r:id="rId14"/>
    <p:sldLayoutId id="2147483990" r:id="rId15"/>
    <p:sldLayoutId id="2147483991" r:id="rId16"/>
    <p:sldLayoutId id="2147483992" r:id="rId17"/>
    <p:sldLayoutId id="2147484103" r:id="rId18"/>
    <p:sldLayoutId id="2147484105" r:id="rId19"/>
  </p:sldLayoutIdLst>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TextBox 18"/>
          <p:cNvSpPr txBox="1"/>
          <p:nvPr userDrawn="1"/>
        </p:nvSpPr>
        <p:spPr>
          <a:xfrm>
            <a:off x="-76200" y="6357445"/>
            <a:ext cx="1653145" cy="517065"/>
          </a:xfrm>
          <a:prstGeom prst="rect">
            <a:avLst/>
          </a:prstGeom>
          <a:noFill/>
        </p:spPr>
        <p:txBody>
          <a:bodyPr wrap="none" lIns="182880" tIns="146304" rIns="182880" bIns="146304" rtlCol="0">
            <a:spAutoFit/>
          </a:bodyPr>
          <a:lstStyle/>
          <a:p>
            <a:pPr>
              <a:lnSpc>
                <a:spcPct val="90000"/>
              </a:lnSpc>
              <a:spcAft>
                <a:spcPts val="600"/>
              </a:spcAft>
            </a:pPr>
            <a:r>
              <a:rPr lang="en-US" sz="1600"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774442234"/>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14" r:id="rId11"/>
    <p:sldLayoutId id="2147483916" r:id="rId1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
        <p:nvSpPr>
          <p:cNvPr id="6" name="TextBox 5"/>
          <p:cNvSpPr txBox="1"/>
          <p:nvPr userDrawn="1"/>
        </p:nvSpPr>
        <p:spPr>
          <a:xfrm>
            <a:off x="-76200" y="6357445"/>
            <a:ext cx="1653145" cy="517065"/>
          </a:xfrm>
          <a:prstGeom prst="rect">
            <a:avLst/>
          </a:prstGeom>
          <a:noFill/>
        </p:spPr>
        <p:txBody>
          <a:bodyPr wrap="none" lIns="182880" tIns="146304" rIns="182880" bIns="146304" rtlCol="0">
            <a:spAutoFit/>
          </a:bodyPr>
          <a:lstStyle/>
          <a:p>
            <a:pPr>
              <a:lnSpc>
                <a:spcPct val="90000"/>
              </a:lnSpc>
              <a:spcAft>
                <a:spcPts val="600"/>
              </a:spcAft>
            </a:pPr>
            <a:r>
              <a:rPr lang="en-US" sz="1600"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876295932"/>
      </p:ext>
    </p:extLst>
  </p:cSld>
  <p:clrMap bg1="dk1" tx1="lt1" bg2="dk2" tx2="lt2" accent1="accent1" accent2="accent2" accent3="accent3" accent4="accent4" accent5="accent5" accent6="accent6" hlink="hlink" folHlink="folHlink"/>
  <p:sldLayoutIdLst>
    <p:sldLayoutId id="2147483994" r:id="rId1"/>
    <p:sldLayoutId id="2147483995" r:id="rId2"/>
    <p:sldLayoutId id="2147483996"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 id="2147484010" r:id="rId15"/>
    <p:sldLayoutId id="2147484011" r:id="rId16"/>
    <p:sldLayoutId id="2147484012" r:id="rId17"/>
    <p:sldLayoutId id="2147484013" r:id="rId18"/>
    <p:sldLayoutId id="2147484014" r:id="rId19"/>
    <p:sldLayoutId id="2147484015" r:id="rId20"/>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813298396"/>
      </p:ext>
    </p:extLst>
  </p:cSld>
  <p:clrMap bg1="dk1" tx1="lt1" bg2="dk2" tx2="lt2" accent1="accent1" accent2="accent2" accent3="accent3" accent4="accent4" accent5="accent5" accent6="accent6" hlink="hlink" folHlink="folHlink"/>
  <p:sldLayoutIdLst>
    <p:sldLayoutId id="2147484050" r:id="rId1"/>
    <p:sldLayoutId id="2147484051" r:id="rId2"/>
    <p:sldLayoutId id="2147484052" r:id="rId3"/>
    <p:sldLayoutId id="2147484053" r:id="rId4"/>
    <p:sldLayoutId id="2147484054" r:id="rId5"/>
    <p:sldLayoutId id="2147484055" r:id="rId6"/>
    <p:sldLayoutId id="2147484056" r:id="rId7"/>
    <p:sldLayoutId id="2147484057" r:id="rId8"/>
    <p:sldLayoutId id="2147484058" r:id="rId9"/>
    <p:sldLayoutId id="2147484059" r:id="rId10"/>
    <p:sldLayoutId id="2147484060" r:id="rId11"/>
    <p:sldLayoutId id="2147484061" r:id="rId12"/>
    <p:sldLayoutId id="2147484062" r:id="rId13"/>
    <p:sldLayoutId id="2147484063" r:id="rId14"/>
    <p:sldLayoutId id="2147484064" r:id="rId15"/>
    <p:sldLayoutId id="2147484065" r:id="rId16"/>
    <p:sldLayoutId id="2147484066" r:id="rId17"/>
    <p:sldLayoutId id="2147484067" r:id="rId18"/>
    <p:sldLayoutId id="2147484068" r:id="rId19"/>
    <p:sldLayoutId id="2147484070" r:id="rId20"/>
    <p:sldLayoutId id="2147484071" r:id="rId2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955">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0" tIns="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59" y="1486472"/>
            <a:ext cx="11653521" cy="1961373"/>
          </a:xfrm>
          <a:prstGeom prst="rect">
            <a:avLst/>
          </a:prstGeom>
        </p:spPr>
        <p:txBody>
          <a:bodyPr vert="horz" wrap="square" lIns="0"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4244259373"/>
      </p:ext>
    </p:extLst>
  </p:cSld>
  <p:clrMap bg1="dk1" tx1="lt1" bg2="dk2" tx2="lt2" accent1="accent1" accent2="accent2" accent3="accent3" accent4="accent4" accent5="accent5" accent6="accent6" hlink="hlink" folHlink="folHlink"/>
  <p:sldLayoutIdLst>
    <p:sldLayoutId id="2147484073"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C35EA4"/>
          </p15:clr>
        </p15:guide>
        <p15:guide id="2" pos="7661">
          <p15:clr>
            <a:srgbClr val="C35EA4"/>
          </p15:clr>
        </p15:guide>
        <p15:guide id="3" orient="horz" pos="187">
          <p15:clr>
            <a:srgbClr val="C35EA4"/>
          </p15:clr>
        </p15:guide>
        <p15:guide id="4" orient="horz" pos="4219">
          <p15:clr>
            <a:srgbClr val="C35EA4"/>
          </p15:clr>
        </p15:guide>
        <p15:guide id="5" pos="3917">
          <p15:clr>
            <a:srgbClr val="C35EA4"/>
          </p15:clr>
        </p15:guide>
        <p15:guide id="6" orient="horz" pos="955">
          <p15:clr>
            <a:srgbClr val="C35EA4"/>
          </p15:clr>
        </p15:guide>
        <p15:guide id="7" pos="273">
          <p15:clr>
            <a:srgbClr val="C35EA4"/>
          </p15:clr>
        </p15:guide>
        <p15:guide id="8" orient="horz" pos="28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674">
                          <a:srgbClr val="000000"/>
                        </a:gs>
                        <a:gs pos="46862">
                          <a:schemeClr val="tx1">
                            <a:lumMod val="50000"/>
                          </a:schemeClr>
                        </a:gs>
                        <a:gs pos="7000">
                          <a:schemeClr val="tx1">
                            <a:lumMod val="50000"/>
                          </a:schemeClr>
                        </a:gs>
                      </a:gsLst>
                      <a:lin ang="5400000" scaled="0"/>
                    </a:gradFill>
                    <a:latin typeface="+mn-lt"/>
                    <a:ea typeface="Segoe UI" pitchFamily="34" charset="0"/>
                    <a:cs typeface="Segoe UI" pitchFamily="34" charset="0"/>
                  </a:rPr>
                  <a:t>Light Orange</a:t>
                </a:r>
              </a:p>
              <a:p>
                <a:pPr algn="l" defTabSz="914102" fontAlgn="base">
                  <a:lnSpc>
                    <a:spcPct val="100000"/>
                  </a:lnSpc>
                  <a:spcBef>
                    <a:spcPct val="0"/>
                  </a:spcBef>
                  <a:spcAft>
                    <a:spcPct val="0"/>
                  </a:spcAft>
                </a:pPr>
                <a:r>
                  <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R:255</a:t>
                </a:r>
                <a:r>
                  <a:rPr lang="en-US" sz="490" baseline="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rPr>
                  <a:t> G:140 B:0</a:t>
                </a:r>
                <a:endParaRPr lang="en-US" sz="490" dirty="0">
                  <a:gradFill>
                    <a:gsLst>
                      <a:gs pos="1674">
                        <a:srgbClr val="000000"/>
                      </a:gs>
                      <a:gs pos="46862">
                        <a:schemeClr val="tx1">
                          <a:lumMod val="50000"/>
                        </a:schemeClr>
                      </a:gs>
                      <a:gs pos="7000">
                        <a:schemeClr val="tx1">
                          <a:lumMod val="50000"/>
                        </a:schemeClr>
                      </a:gs>
                    </a:gsLst>
                    <a:lin ang="5400000" scaled="0"/>
                  </a:gradFill>
                  <a:ea typeface="Segoe UI" pitchFamily="34" charset="0"/>
                  <a:cs typeface="Segoe UI" pitchFamily="34" charset="0"/>
                </a:endParaRP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G:75 B:28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TextBox 18"/>
          <p:cNvSpPr txBox="1"/>
          <p:nvPr userDrawn="1"/>
        </p:nvSpPr>
        <p:spPr>
          <a:xfrm>
            <a:off x="-76200" y="6357445"/>
            <a:ext cx="1653145" cy="517065"/>
          </a:xfrm>
          <a:prstGeom prst="rect">
            <a:avLst/>
          </a:prstGeom>
          <a:noFill/>
        </p:spPr>
        <p:txBody>
          <a:bodyPr wrap="none" lIns="182880" tIns="146304" rIns="182880" bIns="146304" rtlCol="0">
            <a:spAutoFit/>
          </a:bodyPr>
          <a:lstStyle/>
          <a:p>
            <a:pPr>
              <a:lnSpc>
                <a:spcPct val="90000"/>
              </a:lnSpc>
              <a:spcAft>
                <a:spcPts val="600"/>
              </a:spcAft>
            </a:pPr>
            <a:r>
              <a:rPr lang="en-US" sz="1600" i="1" dirty="0">
                <a:gradFill>
                  <a:gsLst>
                    <a:gs pos="2917">
                      <a:schemeClr val="tx1"/>
                    </a:gs>
                    <a:gs pos="30000">
                      <a:schemeClr val="tx1"/>
                    </a:gs>
                  </a:gsLst>
                  <a:lin ang="5400000" scaled="0"/>
                </a:gradFill>
              </a:rPr>
              <a:t>@KevinRemde</a:t>
            </a:r>
          </a:p>
        </p:txBody>
      </p:sp>
    </p:spTree>
    <p:extLst>
      <p:ext uri="{BB962C8B-B14F-4D97-AF65-F5344CB8AC3E}">
        <p14:creationId xmlns:p14="http://schemas.microsoft.com/office/powerpoint/2010/main" val="3911283405"/>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3.xml"/><Relationship Id="rId1" Type="http://schemas.openxmlformats.org/officeDocument/2006/relationships/themeOverride" Target="../theme/themeOverride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gif"/><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hyperlink" Target="https://www.fisc.or.jp/" TargetMode="External"/><Relationship Id="rId39" Type="http://schemas.openxmlformats.org/officeDocument/2006/relationships/image" Target="../media/image85.png"/><Relationship Id="rId21" Type="http://schemas.openxmlformats.org/officeDocument/2006/relationships/image" Target="../media/image69.png"/><Relationship Id="rId34" Type="http://schemas.openxmlformats.org/officeDocument/2006/relationships/image" Target="../media/image80.png"/><Relationship Id="rId7" Type="http://schemas.openxmlformats.org/officeDocument/2006/relationships/image" Target="../media/image55.png"/><Relationship Id="rId2" Type="http://schemas.openxmlformats.org/officeDocument/2006/relationships/notesSlide" Target="../notesSlides/notesSlide11.xml"/><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5.jpeg"/><Relationship Id="rId41" Type="http://schemas.openxmlformats.org/officeDocument/2006/relationships/image" Target="../media/image87.jpeg"/><Relationship Id="rId1" Type="http://schemas.openxmlformats.org/officeDocument/2006/relationships/slideLayout" Target="../slideLayouts/slideLayout82.xml"/><Relationship Id="rId6" Type="http://schemas.openxmlformats.org/officeDocument/2006/relationships/image" Target="../media/image54.jpeg"/><Relationship Id="rId11" Type="http://schemas.openxmlformats.org/officeDocument/2006/relationships/image" Target="../media/image59.jpeg"/><Relationship Id="rId24" Type="http://schemas.openxmlformats.org/officeDocument/2006/relationships/hyperlink" Target="http://www.asd.gov.au/infosec/irap/index.htm" TargetMode="External"/><Relationship Id="rId32" Type="http://schemas.openxmlformats.org/officeDocument/2006/relationships/image" Target="../media/image78.png"/><Relationship Id="rId37" Type="http://schemas.openxmlformats.org/officeDocument/2006/relationships/image" Target="../media/image83.png"/><Relationship Id="rId40" Type="http://schemas.openxmlformats.org/officeDocument/2006/relationships/image" Target="../media/image86.jpeg"/><Relationship Id="rId5" Type="http://schemas.openxmlformats.org/officeDocument/2006/relationships/image" Target="../media/image53.jpe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74.jpeg"/><Relationship Id="rId36" Type="http://schemas.openxmlformats.org/officeDocument/2006/relationships/image" Target="../media/image82.png"/><Relationship Id="rId10" Type="http://schemas.openxmlformats.org/officeDocument/2006/relationships/image" Target="../media/image58.png"/><Relationship Id="rId19" Type="http://schemas.openxmlformats.org/officeDocument/2006/relationships/image" Target="../media/image67.png"/><Relationship Id="rId31" Type="http://schemas.openxmlformats.org/officeDocument/2006/relationships/image" Target="../media/image77.png"/><Relationship Id="rId4" Type="http://schemas.openxmlformats.org/officeDocument/2006/relationships/image" Target="../media/image52.png"/><Relationship Id="rId9" Type="http://schemas.openxmlformats.org/officeDocument/2006/relationships/image" Target="../media/image57.jpe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3.jpeg"/><Relationship Id="rId30" Type="http://schemas.openxmlformats.org/officeDocument/2006/relationships/image" Target="../media/image76.jpeg"/><Relationship Id="rId35" Type="http://schemas.openxmlformats.org/officeDocument/2006/relationships/image" Target="../media/image81.png"/><Relationship Id="rId8" Type="http://schemas.openxmlformats.org/officeDocument/2006/relationships/image" Target="../media/image56.jpeg"/><Relationship Id="rId3" Type="http://schemas.openxmlformats.org/officeDocument/2006/relationships/image" Target="../media/image51.png"/><Relationship Id="rId12" Type="http://schemas.openxmlformats.org/officeDocument/2006/relationships/image" Target="../media/image60.jpeg"/><Relationship Id="rId17" Type="http://schemas.openxmlformats.org/officeDocument/2006/relationships/image" Target="../media/image65.png"/><Relationship Id="rId25" Type="http://schemas.openxmlformats.org/officeDocument/2006/relationships/image" Target="../media/image72.png"/><Relationship Id="rId33" Type="http://schemas.openxmlformats.org/officeDocument/2006/relationships/image" Target="../media/image79.jpeg"/><Relationship Id="rId38" Type="http://schemas.openxmlformats.org/officeDocument/2006/relationships/image" Target="../media/image8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9" Type="http://schemas.openxmlformats.org/officeDocument/2006/relationships/image" Target="../media/image124.png"/><Relationship Id="rId21" Type="http://schemas.openxmlformats.org/officeDocument/2006/relationships/image" Target="../media/image106.png"/><Relationship Id="rId34" Type="http://schemas.openxmlformats.org/officeDocument/2006/relationships/image" Target="../media/image119.png"/><Relationship Id="rId42" Type="http://schemas.openxmlformats.org/officeDocument/2006/relationships/image" Target="../media/image127.png"/><Relationship Id="rId47" Type="http://schemas.openxmlformats.org/officeDocument/2006/relationships/image" Target="../media/image132.png"/><Relationship Id="rId50" Type="http://schemas.openxmlformats.org/officeDocument/2006/relationships/image" Target="../media/image135.png"/><Relationship Id="rId7" Type="http://schemas.openxmlformats.org/officeDocument/2006/relationships/image" Target="../media/image92.png"/><Relationship Id="rId2" Type="http://schemas.openxmlformats.org/officeDocument/2006/relationships/notesSlide" Target="../notesSlides/notesSlide14.xml"/><Relationship Id="rId16" Type="http://schemas.openxmlformats.org/officeDocument/2006/relationships/image" Target="../media/image101.png"/><Relationship Id="rId29" Type="http://schemas.openxmlformats.org/officeDocument/2006/relationships/image" Target="../media/image114.png"/><Relationship Id="rId11" Type="http://schemas.openxmlformats.org/officeDocument/2006/relationships/image" Target="../media/image96.pn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2.png"/><Relationship Id="rId40" Type="http://schemas.openxmlformats.org/officeDocument/2006/relationships/image" Target="../media/image125.png"/><Relationship Id="rId45" Type="http://schemas.openxmlformats.org/officeDocument/2006/relationships/image" Target="../media/image130.png"/><Relationship Id="rId53" Type="http://schemas.openxmlformats.org/officeDocument/2006/relationships/image" Target="../media/image138.png"/><Relationship Id="rId5" Type="http://schemas.openxmlformats.org/officeDocument/2006/relationships/image" Target="../media/image90.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png"/><Relationship Id="rId44" Type="http://schemas.openxmlformats.org/officeDocument/2006/relationships/image" Target="../media/image129.png"/><Relationship Id="rId52" Type="http://schemas.openxmlformats.org/officeDocument/2006/relationships/image" Target="../media/image137.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28.png"/><Relationship Id="rId48" Type="http://schemas.openxmlformats.org/officeDocument/2006/relationships/image" Target="../media/image133.png"/><Relationship Id="rId8" Type="http://schemas.openxmlformats.org/officeDocument/2006/relationships/image" Target="../media/image93.png"/><Relationship Id="rId51" Type="http://schemas.openxmlformats.org/officeDocument/2006/relationships/image" Target="../media/image136.png"/><Relationship Id="rId3" Type="http://schemas.openxmlformats.org/officeDocument/2006/relationships/image" Target="../media/image88.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3.png"/><Relationship Id="rId46" Type="http://schemas.openxmlformats.org/officeDocument/2006/relationships/image" Target="../media/image131.png"/><Relationship Id="rId20" Type="http://schemas.openxmlformats.org/officeDocument/2006/relationships/image" Target="../media/image105.png"/><Relationship Id="rId41" Type="http://schemas.openxmlformats.org/officeDocument/2006/relationships/image" Target="../media/image126.png"/><Relationship Id="rId1" Type="http://schemas.openxmlformats.org/officeDocument/2006/relationships/slideLayout" Target="../slideLayouts/slideLayout28.xml"/><Relationship Id="rId6" Type="http://schemas.openxmlformats.org/officeDocument/2006/relationships/image" Target="../media/image91.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36" Type="http://schemas.openxmlformats.org/officeDocument/2006/relationships/image" Target="../media/image121.png"/><Relationship Id="rId49" Type="http://schemas.openxmlformats.org/officeDocument/2006/relationships/image" Target="../media/image1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16.png"/><Relationship Id="rId21" Type="http://schemas.openxmlformats.org/officeDocument/2006/relationships/image" Target="../media/image34.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7.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slideLayout" Target="../slideLayouts/slideLayout17.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pn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emf"/><Relationship Id="rId10" Type="http://schemas.openxmlformats.org/officeDocument/2006/relationships/image" Target="../media/image23.png"/><Relationship Id="rId19" Type="http://schemas.openxmlformats.org/officeDocument/2006/relationships/image" Target="../media/image32.emf"/><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0031" y="1058969"/>
            <a:ext cx="6665539" cy="2619040"/>
          </a:xfrm>
        </p:spPr>
        <p:txBody>
          <a:bodyPr/>
          <a:lstStyle/>
          <a:p>
            <a:r>
              <a:rPr lang="en-US" dirty="0"/>
              <a:t>Microsoft Azure:</a:t>
            </a:r>
            <a:br>
              <a:rPr lang="en-US" dirty="0"/>
            </a:br>
            <a:r>
              <a:rPr lang="en-US" dirty="0"/>
              <a:t>Digital Transformation and the Hybrid Cloud</a:t>
            </a:r>
            <a:br>
              <a:rPr lang="en-US" dirty="0"/>
            </a:br>
            <a:endParaRPr lang="en-US" dirty="0"/>
          </a:p>
        </p:txBody>
      </p:sp>
      <p:sp>
        <p:nvSpPr>
          <p:cNvPr id="7" name="Text Placeholder 6"/>
          <p:cNvSpPr>
            <a:spLocks noGrp="1"/>
          </p:cNvSpPr>
          <p:nvPr>
            <p:ph type="body" sz="quarter" idx="12"/>
          </p:nvPr>
        </p:nvSpPr>
        <p:spPr>
          <a:xfrm>
            <a:off x="400032" y="4339433"/>
            <a:ext cx="4751001" cy="989891"/>
          </a:xfrm>
        </p:spPr>
        <p:txBody>
          <a:bodyPr/>
          <a:lstStyle/>
          <a:p>
            <a:r>
              <a:rPr lang="en-US" sz="2941" dirty="0"/>
              <a:t>Kevin Remde</a:t>
            </a:r>
          </a:p>
          <a:p>
            <a:r>
              <a:rPr lang="en-US" sz="2400" dirty="0"/>
              <a:t>Sr. Technical Evangelist</a:t>
            </a:r>
          </a:p>
          <a:p>
            <a:r>
              <a:rPr lang="en-US" sz="2400" dirty="0"/>
              <a:t>Microsoft Corporation</a:t>
            </a:r>
          </a:p>
        </p:txBody>
      </p:sp>
      <p:grpSp>
        <p:nvGrpSpPr>
          <p:cNvPr id="4" name="Group 4"/>
          <p:cNvGrpSpPr>
            <a:grpSpLocks noChangeAspect="1"/>
          </p:cNvGrpSpPr>
          <p:nvPr/>
        </p:nvGrpSpPr>
        <p:grpSpPr bwMode="auto">
          <a:xfrm>
            <a:off x="5918584" y="836217"/>
            <a:ext cx="5652456" cy="5355205"/>
            <a:chOff x="3791" y="533"/>
            <a:chExt cx="3632" cy="3441"/>
          </a:xfrm>
        </p:grpSpPr>
        <p:grpSp>
          <p:nvGrpSpPr>
            <p:cNvPr id="5" name="Group 205"/>
            <p:cNvGrpSpPr>
              <a:grpSpLocks/>
            </p:cNvGrpSpPr>
            <p:nvPr userDrawn="1"/>
          </p:nvGrpSpPr>
          <p:grpSpPr bwMode="auto">
            <a:xfrm>
              <a:off x="3791" y="799"/>
              <a:ext cx="3478" cy="2181"/>
              <a:chOff x="3791" y="799"/>
              <a:chExt cx="3478" cy="2181"/>
            </a:xfrm>
          </p:grpSpPr>
          <p:sp>
            <p:nvSpPr>
              <p:cNvPr id="183" name="Rectangle 5"/>
              <p:cNvSpPr>
                <a:spLocks noChangeArrowheads="1"/>
              </p:cNvSpPr>
              <p:nvPr userDrawn="1"/>
            </p:nvSpPr>
            <p:spPr bwMode="auto">
              <a:xfrm>
                <a:off x="7003" y="2634"/>
                <a:ext cx="266" cy="276"/>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4" name="Rectangle 6"/>
              <p:cNvSpPr>
                <a:spLocks noChangeArrowheads="1"/>
              </p:cNvSpPr>
              <p:nvPr userDrawn="1"/>
            </p:nvSpPr>
            <p:spPr bwMode="auto">
              <a:xfrm>
                <a:off x="4360" y="2228"/>
                <a:ext cx="206" cy="752"/>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5" name="Rectangle 7"/>
              <p:cNvSpPr>
                <a:spLocks noChangeArrowheads="1"/>
              </p:cNvSpPr>
              <p:nvPr userDrawn="1"/>
            </p:nvSpPr>
            <p:spPr bwMode="auto">
              <a:xfrm>
                <a:off x="4603" y="2438"/>
                <a:ext cx="332" cy="523"/>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6" name="Rectangle 8"/>
              <p:cNvSpPr>
                <a:spLocks noChangeArrowheads="1"/>
              </p:cNvSpPr>
              <p:nvPr userDrawn="1"/>
            </p:nvSpPr>
            <p:spPr bwMode="auto">
              <a:xfrm>
                <a:off x="5266" y="2522"/>
                <a:ext cx="318" cy="420"/>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7" name="Rectangle 9"/>
              <p:cNvSpPr>
                <a:spLocks noChangeArrowheads="1"/>
              </p:cNvSpPr>
              <p:nvPr userDrawn="1"/>
            </p:nvSpPr>
            <p:spPr bwMode="auto">
              <a:xfrm>
                <a:off x="4145" y="2051"/>
                <a:ext cx="248"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8" name="Rectangle 10"/>
              <p:cNvSpPr>
                <a:spLocks noChangeArrowheads="1"/>
              </p:cNvSpPr>
              <p:nvPr userDrawn="1"/>
            </p:nvSpPr>
            <p:spPr bwMode="auto">
              <a:xfrm>
                <a:off x="4183"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9" name="Rectangle 11"/>
              <p:cNvSpPr>
                <a:spLocks noChangeArrowheads="1"/>
              </p:cNvSpPr>
              <p:nvPr userDrawn="1"/>
            </p:nvSpPr>
            <p:spPr bwMode="auto">
              <a:xfrm>
                <a:off x="4220"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0" name="Rectangle 12"/>
              <p:cNvSpPr>
                <a:spLocks noChangeArrowheads="1"/>
              </p:cNvSpPr>
              <p:nvPr userDrawn="1"/>
            </p:nvSpPr>
            <p:spPr bwMode="auto">
              <a:xfrm>
                <a:off x="4262"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1" name="Rectangle 13"/>
              <p:cNvSpPr>
                <a:spLocks noChangeArrowheads="1"/>
              </p:cNvSpPr>
              <p:nvPr userDrawn="1"/>
            </p:nvSpPr>
            <p:spPr bwMode="auto">
              <a:xfrm>
                <a:off x="4234"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2" name="Rectangle 14"/>
              <p:cNvSpPr>
                <a:spLocks noChangeArrowheads="1"/>
              </p:cNvSpPr>
              <p:nvPr userDrawn="1"/>
            </p:nvSpPr>
            <p:spPr bwMode="auto">
              <a:xfrm>
                <a:off x="4285"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3" name="Rectangle 15"/>
              <p:cNvSpPr>
                <a:spLocks noChangeArrowheads="1"/>
              </p:cNvSpPr>
              <p:nvPr userDrawn="1"/>
            </p:nvSpPr>
            <p:spPr bwMode="auto">
              <a:xfrm>
                <a:off x="4164"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4" name="Rectangle 16"/>
              <p:cNvSpPr>
                <a:spLocks noChangeArrowheads="1"/>
              </p:cNvSpPr>
              <p:nvPr userDrawn="1"/>
            </p:nvSpPr>
            <p:spPr bwMode="auto">
              <a:xfrm>
                <a:off x="422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5" name="Rectangle 17"/>
              <p:cNvSpPr>
                <a:spLocks noChangeArrowheads="1"/>
              </p:cNvSpPr>
              <p:nvPr userDrawn="1"/>
            </p:nvSpPr>
            <p:spPr bwMode="auto">
              <a:xfrm>
                <a:off x="4276"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6" name="Rectangle 18"/>
              <p:cNvSpPr>
                <a:spLocks noChangeArrowheads="1"/>
              </p:cNvSpPr>
              <p:nvPr userDrawn="1"/>
            </p:nvSpPr>
            <p:spPr bwMode="auto">
              <a:xfrm>
                <a:off x="4328" y="2079"/>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7" name="Rectangle 19"/>
              <p:cNvSpPr>
                <a:spLocks noChangeArrowheads="1"/>
              </p:cNvSpPr>
              <p:nvPr userDrawn="1"/>
            </p:nvSpPr>
            <p:spPr bwMode="auto">
              <a:xfrm>
                <a:off x="4164"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8" name="Rectangle 20"/>
              <p:cNvSpPr>
                <a:spLocks noChangeArrowheads="1"/>
              </p:cNvSpPr>
              <p:nvPr userDrawn="1"/>
            </p:nvSpPr>
            <p:spPr bwMode="auto">
              <a:xfrm>
                <a:off x="422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9" name="Rectangle 21"/>
              <p:cNvSpPr>
                <a:spLocks noChangeArrowheads="1"/>
              </p:cNvSpPr>
              <p:nvPr userDrawn="1"/>
            </p:nvSpPr>
            <p:spPr bwMode="auto">
              <a:xfrm>
                <a:off x="4276"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0" name="Rectangle 22"/>
              <p:cNvSpPr>
                <a:spLocks noChangeArrowheads="1"/>
              </p:cNvSpPr>
              <p:nvPr userDrawn="1"/>
            </p:nvSpPr>
            <p:spPr bwMode="auto">
              <a:xfrm>
                <a:off x="4328" y="213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1" name="Rectangle 23"/>
              <p:cNvSpPr>
                <a:spLocks noChangeArrowheads="1"/>
              </p:cNvSpPr>
              <p:nvPr userDrawn="1"/>
            </p:nvSpPr>
            <p:spPr bwMode="auto">
              <a:xfrm>
                <a:off x="4164"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2" name="Rectangle 24"/>
              <p:cNvSpPr>
                <a:spLocks noChangeArrowheads="1"/>
              </p:cNvSpPr>
              <p:nvPr userDrawn="1"/>
            </p:nvSpPr>
            <p:spPr bwMode="auto">
              <a:xfrm>
                <a:off x="422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3" name="Rectangle 25"/>
              <p:cNvSpPr>
                <a:spLocks noChangeArrowheads="1"/>
              </p:cNvSpPr>
              <p:nvPr userDrawn="1"/>
            </p:nvSpPr>
            <p:spPr bwMode="auto">
              <a:xfrm>
                <a:off x="4276"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4" name="Rectangle 26"/>
              <p:cNvSpPr>
                <a:spLocks noChangeArrowheads="1"/>
              </p:cNvSpPr>
              <p:nvPr userDrawn="1"/>
            </p:nvSpPr>
            <p:spPr bwMode="auto">
              <a:xfrm>
                <a:off x="4328" y="2177"/>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5" name="Rectangle 27"/>
              <p:cNvSpPr>
                <a:spLocks noChangeArrowheads="1"/>
              </p:cNvSpPr>
              <p:nvPr userDrawn="1"/>
            </p:nvSpPr>
            <p:spPr bwMode="auto">
              <a:xfrm>
                <a:off x="4164"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6" name="Rectangle 28"/>
              <p:cNvSpPr>
                <a:spLocks noChangeArrowheads="1"/>
              </p:cNvSpPr>
              <p:nvPr userDrawn="1"/>
            </p:nvSpPr>
            <p:spPr bwMode="auto">
              <a:xfrm>
                <a:off x="422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7" name="Rectangle 29"/>
              <p:cNvSpPr>
                <a:spLocks noChangeArrowheads="1"/>
              </p:cNvSpPr>
              <p:nvPr userDrawn="1"/>
            </p:nvSpPr>
            <p:spPr bwMode="auto">
              <a:xfrm>
                <a:off x="4276"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8" name="Rectangle 30"/>
              <p:cNvSpPr>
                <a:spLocks noChangeArrowheads="1"/>
              </p:cNvSpPr>
              <p:nvPr userDrawn="1"/>
            </p:nvSpPr>
            <p:spPr bwMode="auto">
              <a:xfrm>
                <a:off x="4328" y="222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9" name="Rectangle 31"/>
              <p:cNvSpPr>
                <a:spLocks noChangeArrowheads="1"/>
              </p:cNvSpPr>
              <p:nvPr userDrawn="1"/>
            </p:nvSpPr>
            <p:spPr bwMode="auto">
              <a:xfrm>
                <a:off x="4164"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0" name="Rectangle 32"/>
              <p:cNvSpPr>
                <a:spLocks noChangeArrowheads="1"/>
              </p:cNvSpPr>
              <p:nvPr userDrawn="1"/>
            </p:nvSpPr>
            <p:spPr bwMode="auto">
              <a:xfrm>
                <a:off x="422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1" name="Rectangle 33"/>
              <p:cNvSpPr>
                <a:spLocks noChangeArrowheads="1"/>
              </p:cNvSpPr>
              <p:nvPr userDrawn="1"/>
            </p:nvSpPr>
            <p:spPr bwMode="auto">
              <a:xfrm>
                <a:off x="4276"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2" name="Rectangle 34"/>
              <p:cNvSpPr>
                <a:spLocks noChangeArrowheads="1"/>
              </p:cNvSpPr>
              <p:nvPr userDrawn="1"/>
            </p:nvSpPr>
            <p:spPr bwMode="auto">
              <a:xfrm>
                <a:off x="4328" y="2275"/>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3" name="Rectangle 35"/>
              <p:cNvSpPr>
                <a:spLocks noChangeArrowheads="1"/>
              </p:cNvSpPr>
              <p:nvPr userDrawn="1"/>
            </p:nvSpPr>
            <p:spPr bwMode="auto">
              <a:xfrm>
                <a:off x="4164"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4" name="Rectangle 36"/>
              <p:cNvSpPr>
                <a:spLocks noChangeArrowheads="1"/>
              </p:cNvSpPr>
              <p:nvPr userDrawn="1"/>
            </p:nvSpPr>
            <p:spPr bwMode="auto">
              <a:xfrm>
                <a:off x="422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5" name="Rectangle 37"/>
              <p:cNvSpPr>
                <a:spLocks noChangeArrowheads="1"/>
              </p:cNvSpPr>
              <p:nvPr userDrawn="1"/>
            </p:nvSpPr>
            <p:spPr bwMode="auto">
              <a:xfrm>
                <a:off x="4276"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6" name="Rectangle 38"/>
              <p:cNvSpPr>
                <a:spLocks noChangeArrowheads="1"/>
              </p:cNvSpPr>
              <p:nvPr userDrawn="1"/>
            </p:nvSpPr>
            <p:spPr bwMode="auto">
              <a:xfrm>
                <a:off x="4328" y="232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7" name="Rectangle 39"/>
              <p:cNvSpPr>
                <a:spLocks noChangeArrowheads="1"/>
              </p:cNvSpPr>
              <p:nvPr userDrawn="1"/>
            </p:nvSpPr>
            <p:spPr bwMode="auto">
              <a:xfrm>
                <a:off x="4164"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8" name="Rectangle 40"/>
              <p:cNvSpPr>
                <a:spLocks noChangeArrowheads="1"/>
              </p:cNvSpPr>
              <p:nvPr userDrawn="1"/>
            </p:nvSpPr>
            <p:spPr bwMode="auto">
              <a:xfrm>
                <a:off x="422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9" name="Rectangle 41"/>
              <p:cNvSpPr>
                <a:spLocks noChangeArrowheads="1"/>
              </p:cNvSpPr>
              <p:nvPr userDrawn="1"/>
            </p:nvSpPr>
            <p:spPr bwMode="auto">
              <a:xfrm>
                <a:off x="4276"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0" name="Rectangle 42"/>
              <p:cNvSpPr>
                <a:spLocks noChangeArrowheads="1"/>
              </p:cNvSpPr>
              <p:nvPr userDrawn="1"/>
            </p:nvSpPr>
            <p:spPr bwMode="auto">
              <a:xfrm>
                <a:off x="4328" y="2373"/>
                <a:ext cx="32"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1" name="Rectangle 43"/>
              <p:cNvSpPr>
                <a:spLocks noChangeArrowheads="1"/>
              </p:cNvSpPr>
              <p:nvPr userDrawn="1"/>
            </p:nvSpPr>
            <p:spPr bwMode="auto">
              <a:xfrm>
                <a:off x="4164"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2" name="Rectangle 44"/>
              <p:cNvSpPr>
                <a:spLocks noChangeArrowheads="1"/>
              </p:cNvSpPr>
              <p:nvPr userDrawn="1"/>
            </p:nvSpPr>
            <p:spPr bwMode="auto">
              <a:xfrm>
                <a:off x="422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3" name="Rectangle 45"/>
              <p:cNvSpPr>
                <a:spLocks noChangeArrowheads="1"/>
              </p:cNvSpPr>
              <p:nvPr userDrawn="1"/>
            </p:nvSpPr>
            <p:spPr bwMode="auto">
              <a:xfrm>
                <a:off x="4276"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4" name="Rectangle 46"/>
              <p:cNvSpPr>
                <a:spLocks noChangeArrowheads="1"/>
              </p:cNvSpPr>
              <p:nvPr userDrawn="1"/>
            </p:nvSpPr>
            <p:spPr bwMode="auto">
              <a:xfrm>
                <a:off x="4328" y="2424"/>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5" name="Rectangle 47"/>
              <p:cNvSpPr>
                <a:spLocks noChangeArrowheads="1"/>
              </p:cNvSpPr>
              <p:nvPr userDrawn="1"/>
            </p:nvSpPr>
            <p:spPr bwMode="auto">
              <a:xfrm>
                <a:off x="4164"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6" name="Rectangle 48"/>
              <p:cNvSpPr>
                <a:spLocks noChangeArrowheads="1"/>
              </p:cNvSpPr>
              <p:nvPr userDrawn="1"/>
            </p:nvSpPr>
            <p:spPr bwMode="auto">
              <a:xfrm>
                <a:off x="422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7" name="Rectangle 49"/>
              <p:cNvSpPr>
                <a:spLocks noChangeArrowheads="1"/>
              </p:cNvSpPr>
              <p:nvPr userDrawn="1"/>
            </p:nvSpPr>
            <p:spPr bwMode="auto">
              <a:xfrm>
                <a:off x="4276"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8" name="Rectangle 50"/>
              <p:cNvSpPr>
                <a:spLocks noChangeArrowheads="1"/>
              </p:cNvSpPr>
              <p:nvPr userDrawn="1"/>
            </p:nvSpPr>
            <p:spPr bwMode="auto">
              <a:xfrm>
                <a:off x="4328" y="2471"/>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9" name="Rectangle 51"/>
              <p:cNvSpPr>
                <a:spLocks noChangeArrowheads="1"/>
              </p:cNvSpPr>
              <p:nvPr userDrawn="1"/>
            </p:nvSpPr>
            <p:spPr bwMode="auto">
              <a:xfrm>
                <a:off x="4164"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0" name="Rectangle 52"/>
              <p:cNvSpPr>
                <a:spLocks noChangeArrowheads="1"/>
              </p:cNvSpPr>
              <p:nvPr userDrawn="1"/>
            </p:nvSpPr>
            <p:spPr bwMode="auto">
              <a:xfrm>
                <a:off x="422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1" name="Rectangle 53"/>
              <p:cNvSpPr>
                <a:spLocks noChangeArrowheads="1"/>
              </p:cNvSpPr>
              <p:nvPr userDrawn="1"/>
            </p:nvSpPr>
            <p:spPr bwMode="auto">
              <a:xfrm>
                <a:off x="4276"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2" name="Rectangle 54"/>
              <p:cNvSpPr>
                <a:spLocks noChangeArrowheads="1"/>
              </p:cNvSpPr>
              <p:nvPr userDrawn="1"/>
            </p:nvSpPr>
            <p:spPr bwMode="auto">
              <a:xfrm>
                <a:off x="4328" y="2522"/>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3" name="Rectangle 55"/>
              <p:cNvSpPr>
                <a:spLocks noChangeArrowheads="1"/>
              </p:cNvSpPr>
              <p:nvPr userDrawn="1"/>
            </p:nvSpPr>
            <p:spPr bwMode="auto">
              <a:xfrm>
                <a:off x="4164"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4" name="Rectangle 56"/>
              <p:cNvSpPr>
                <a:spLocks noChangeArrowheads="1"/>
              </p:cNvSpPr>
              <p:nvPr userDrawn="1"/>
            </p:nvSpPr>
            <p:spPr bwMode="auto">
              <a:xfrm>
                <a:off x="422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5" name="Rectangle 57"/>
              <p:cNvSpPr>
                <a:spLocks noChangeArrowheads="1"/>
              </p:cNvSpPr>
              <p:nvPr userDrawn="1"/>
            </p:nvSpPr>
            <p:spPr bwMode="auto">
              <a:xfrm>
                <a:off x="4276"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6" name="Rectangle 58"/>
              <p:cNvSpPr>
                <a:spLocks noChangeArrowheads="1"/>
              </p:cNvSpPr>
              <p:nvPr userDrawn="1"/>
            </p:nvSpPr>
            <p:spPr bwMode="auto">
              <a:xfrm>
                <a:off x="4328" y="2569"/>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7" name="Rectangle 59"/>
              <p:cNvSpPr>
                <a:spLocks noChangeArrowheads="1"/>
              </p:cNvSpPr>
              <p:nvPr userDrawn="1"/>
            </p:nvSpPr>
            <p:spPr bwMode="auto">
              <a:xfrm>
                <a:off x="4164"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8" name="Rectangle 60"/>
              <p:cNvSpPr>
                <a:spLocks noChangeArrowheads="1"/>
              </p:cNvSpPr>
              <p:nvPr userDrawn="1"/>
            </p:nvSpPr>
            <p:spPr bwMode="auto">
              <a:xfrm>
                <a:off x="422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9" name="Rectangle 61"/>
              <p:cNvSpPr>
                <a:spLocks noChangeArrowheads="1"/>
              </p:cNvSpPr>
              <p:nvPr userDrawn="1"/>
            </p:nvSpPr>
            <p:spPr bwMode="auto">
              <a:xfrm>
                <a:off x="4276"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0" name="Rectangle 62"/>
              <p:cNvSpPr>
                <a:spLocks noChangeArrowheads="1"/>
              </p:cNvSpPr>
              <p:nvPr userDrawn="1"/>
            </p:nvSpPr>
            <p:spPr bwMode="auto">
              <a:xfrm>
                <a:off x="4328" y="2620"/>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1" name="Rectangle 63"/>
              <p:cNvSpPr>
                <a:spLocks noChangeArrowheads="1"/>
              </p:cNvSpPr>
              <p:nvPr userDrawn="1"/>
            </p:nvSpPr>
            <p:spPr bwMode="auto">
              <a:xfrm>
                <a:off x="4164"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2" name="Rectangle 64"/>
              <p:cNvSpPr>
                <a:spLocks noChangeArrowheads="1"/>
              </p:cNvSpPr>
              <p:nvPr userDrawn="1"/>
            </p:nvSpPr>
            <p:spPr bwMode="auto">
              <a:xfrm>
                <a:off x="422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3" name="Rectangle 65"/>
              <p:cNvSpPr>
                <a:spLocks noChangeArrowheads="1"/>
              </p:cNvSpPr>
              <p:nvPr userDrawn="1"/>
            </p:nvSpPr>
            <p:spPr bwMode="auto">
              <a:xfrm>
                <a:off x="4276"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4" name="Rectangle 66"/>
              <p:cNvSpPr>
                <a:spLocks noChangeArrowheads="1"/>
              </p:cNvSpPr>
              <p:nvPr userDrawn="1"/>
            </p:nvSpPr>
            <p:spPr bwMode="auto">
              <a:xfrm>
                <a:off x="4328" y="2672"/>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5" name="Rectangle 67"/>
              <p:cNvSpPr>
                <a:spLocks noChangeArrowheads="1"/>
              </p:cNvSpPr>
              <p:nvPr userDrawn="1"/>
            </p:nvSpPr>
            <p:spPr bwMode="auto">
              <a:xfrm>
                <a:off x="4164"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6" name="Rectangle 68"/>
              <p:cNvSpPr>
                <a:spLocks noChangeArrowheads="1"/>
              </p:cNvSpPr>
              <p:nvPr userDrawn="1"/>
            </p:nvSpPr>
            <p:spPr bwMode="auto">
              <a:xfrm>
                <a:off x="422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7" name="Rectangle 69"/>
              <p:cNvSpPr>
                <a:spLocks noChangeArrowheads="1"/>
              </p:cNvSpPr>
              <p:nvPr userDrawn="1"/>
            </p:nvSpPr>
            <p:spPr bwMode="auto">
              <a:xfrm>
                <a:off x="4276"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8" name="Rectangle 70"/>
              <p:cNvSpPr>
                <a:spLocks noChangeArrowheads="1"/>
              </p:cNvSpPr>
              <p:nvPr userDrawn="1"/>
            </p:nvSpPr>
            <p:spPr bwMode="auto">
              <a:xfrm>
                <a:off x="4328" y="2718"/>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9" name="Rectangle 71"/>
              <p:cNvSpPr>
                <a:spLocks noChangeArrowheads="1"/>
              </p:cNvSpPr>
              <p:nvPr userDrawn="1"/>
            </p:nvSpPr>
            <p:spPr bwMode="auto">
              <a:xfrm>
                <a:off x="4164"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0" name="Rectangle 72"/>
              <p:cNvSpPr>
                <a:spLocks noChangeArrowheads="1"/>
              </p:cNvSpPr>
              <p:nvPr userDrawn="1"/>
            </p:nvSpPr>
            <p:spPr bwMode="auto">
              <a:xfrm>
                <a:off x="422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1" name="Rectangle 73"/>
              <p:cNvSpPr>
                <a:spLocks noChangeArrowheads="1"/>
              </p:cNvSpPr>
              <p:nvPr userDrawn="1"/>
            </p:nvSpPr>
            <p:spPr bwMode="auto">
              <a:xfrm>
                <a:off x="4276"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2" name="Rectangle 74"/>
              <p:cNvSpPr>
                <a:spLocks noChangeArrowheads="1"/>
              </p:cNvSpPr>
              <p:nvPr userDrawn="1"/>
            </p:nvSpPr>
            <p:spPr bwMode="auto">
              <a:xfrm>
                <a:off x="4328" y="2770"/>
                <a:ext cx="32"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3" name="Rectangle 75"/>
              <p:cNvSpPr>
                <a:spLocks noChangeArrowheads="1"/>
              </p:cNvSpPr>
              <p:nvPr userDrawn="1"/>
            </p:nvSpPr>
            <p:spPr bwMode="auto">
              <a:xfrm>
                <a:off x="4164"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4" name="Rectangle 76"/>
              <p:cNvSpPr>
                <a:spLocks noChangeArrowheads="1"/>
              </p:cNvSpPr>
              <p:nvPr userDrawn="1"/>
            </p:nvSpPr>
            <p:spPr bwMode="auto">
              <a:xfrm>
                <a:off x="422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5" name="Rectangle 77"/>
              <p:cNvSpPr>
                <a:spLocks noChangeArrowheads="1"/>
              </p:cNvSpPr>
              <p:nvPr userDrawn="1"/>
            </p:nvSpPr>
            <p:spPr bwMode="auto">
              <a:xfrm>
                <a:off x="4276"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6" name="Rectangle 78"/>
              <p:cNvSpPr>
                <a:spLocks noChangeArrowheads="1"/>
              </p:cNvSpPr>
              <p:nvPr userDrawn="1"/>
            </p:nvSpPr>
            <p:spPr bwMode="auto">
              <a:xfrm>
                <a:off x="4328" y="2816"/>
                <a:ext cx="32"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7" name="Rectangle 79"/>
              <p:cNvSpPr>
                <a:spLocks noChangeArrowheads="1"/>
              </p:cNvSpPr>
              <p:nvPr userDrawn="1"/>
            </p:nvSpPr>
            <p:spPr bwMode="auto">
              <a:xfrm>
                <a:off x="419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8" name="Rectangle 80"/>
              <p:cNvSpPr>
                <a:spLocks noChangeArrowheads="1"/>
              </p:cNvSpPr>
              <p:nvPr userDrawn="1"/>
            </p:nvSpPr>
            <p:spPr bwMode="auto">
              <a:xfrm>
                <a:off x="4239"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9" name="Rectangle 81"/>
              <p:cNvSpPr>
                <a:spLocks noChangeArrowheads="1"/>
              </p:cNvSpPr>
              <p:nvPr userDrawn="1"/>
            </p:nvSpPr>
            <p:spPr bwMode="auto">
              <a:xfrm>
                <a:off x="4285" y="1999"/>
                <a:ext cx="15"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0" name="Rectangle 82"/>
              <p:cNvSpPr>
                <a:spLocks noChangeArrowheads="1"/>
              </p:cNvSpPr>
              <p:nvPr userDrawn="1"/>
            </p:nvSpPr>
            <p:spPr bwMode="auto">
              <a:xfrm>
                <a:off x="430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1" name="Rectangle 83"/>
              <p:cNvSpPr>
                <a:spLocks noChangeArrowheads="1"/>
              </p:cNvSpPr>
              <p:nvPr userDrawn="1"/>
            </p:nvSpPr>
            <p:spPr bwMode="auto">
              <a:xfrm>
                <a:off x="4328"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2" name="Rectangle 84"/>
              <p:cNvSpPr>
                <a:spLocks noChangeArrowheads="1"/>
              </p:cNvSpPr>
              <p:nvPr userDrawn="1"/>
            </p:nvSpPr>
            <p:spPr bwMode="auto">
              <a:xfrm>
                <a:off x="426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3" name="Rectangle 85"/>
              <p:cNvSpPr>
                <a:spLocks noChangeArrowheads="1"/>
              </p:cNvSpPr>
              <p:nvPr userDrawn="1"/>
            </p:nvSpPr>
            <p:spPr bwMode="auto">
              <a:xfrm>
                <a:off x="422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4" name="Rectangle 86"/>
              <p:cNvSpPr>
                <a:spLocks noChangeArrowheads="1"/>
              </p:cNvSpPr>
              <p:nvPr userDrawn="1"/>
            </p:nvSpPr>
            <p:spPr bwMode="auto">
              <a:xfrm>
                <a:off x="4454" y="2051"/>
                <a:ext cx="252" cy="84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5" name="Rectangle 87"/>
              <p:cNvSpPr>
                <a:spLocks noChangeArrowheads="1"/>
              </p:cNvSpPr>
              <p:nvPr userDrawn="1"/>
            </p:nvSpPr>
            <p:spPr bwMode="auto">
              <a:xfrm>
                <a:off x="4496" y="1981"/>
                <a:ext cx="168" cy="93"/>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6" name="Rectangle 88"/>
              <p:cNvSpPr>
                <a:spLocks noChangeArrowheads="1"/>
              </p:cNvSpPr>
              <p:nvPr userDrawn="1"/>
            </p:nvSpPr>
            <p:spPr bwMode="auto">
              <a:xfrm>
                <a:off x="4533" y="1892"/>
                <a:ext cx="98" cy="135"/>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7" name="Rectangle 89"/>
              <p:cNvSpPr>
                <a:spLocks noChangeArrowheads="1"/>
              </p:cNvSpPr>
              <p:nvPr userDrawn="1"/>
            </p:nvSpPr>
            <p:spPr bwMode="auto">
              <a:xfrm>
                <a:off x="4570"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8" name="Rectangle 90"/>
              <p:cNvSpPr>
                <a:spLocks noChangeArrowheads="1"/>
              </p:cNvSpPr>
              <p:nvPr userDrawn="1"/>
            </p:nvSpPr>
            <p:spPr bwMode="auto">
              <a:xfrm>
                <a:off x="4547" y="1906"/>
                <a:ext cx="14"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9" name="Rectangle 91"/>
              <p:cNvSpPr>
                <a:spLocks noChangeArrowheads="1"/>
              </p:cNvSpPr>
              <p:nvPr userDrawn="1"/>
            </p:nvSpPr>
            <p:spPr bwMode="auto">
              <a:xfrm>
                <a:off x="4598" y="1906"/>
                <a:ext cx="19" cy="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0" name="Rectangle 92"/>
              <p:cNvSpPr>
                <a:spLocks noChangeArrowheads="1"/>
              </p:cNvSpPr>
              <p:nvPr userDrawn="1"/>
            </p:nvSpPr>
            <p:spPr bwMode="auto">
              <a:xfrm>
                <a:off x="4477"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1" name="Rectangle 93"/>
              <p:cNvSpPr>
                <a:spLocks noChangeArrowheads="1"/>
              </p:cNvSpPr>
              <p:nvPr userDrawn="1"/>
            </p:nvSpPr>
            <p:spPr bwMode="auto">
              <a:xfrm>
                <a:off x="4533"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2" name="Rectangle 94"/>
              <p:cNvSpPr>
                <a:spLocks noChangeArrowheads="1"/>
              </p:cNvSpPr>
              <p:nvPr userDrawn="1"/>
            </p:nvSpPr>
            <p:spPr bwMode="auto">
              <a:xfrm>
                <a:off x="4589" y="2079"/>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3" name="Rectangle 95"/>
              <p:cNvSpPr>
                <a:spLocks noChangeArrowheads="1"/>
              </p:cNvSpPr>
              <p:nvPr userDrawn="1"/>
            </p:nvSpPr>
            <p:spPr bwMode="auto">
              <a:xfrm>
                <a:off x="4640" y="2079"/>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4" name="Rectangle 96"/>
              <p:cNvSpPr>
                <a:spLocks noChangeArrowheads="1"/>
              </p:cNvSpPr>
              <p:nvPr userDrawn="1"/>
            </p:nvSpPr>
            <p:spPr bwMode="auto">
              <a:xfrm>
                <a:off x="4477"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5" name="Rectangle 97"/>
              <p:cNvSpPr>
                <a:spLocks noChangeArrowheads="1"/>
              </p:cNvSpPr>
              <p:nvPr userDrawn="1"/>
            </p:nvSpPr>
            <p:spPr bwMode="auto">
              <a:xfrm>
                <a:off x="4533"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6" name="Rectangle 98"/>
              <p:cNvSpPr>
                <a:spLocks noChangeArrowheads="1"/>
              </p:cNvSpPr>
              <p:nvPr userDrawn="1"/>
            </p:nvSpPr>
            <p:spPr bwMode="auto">
              <a:xfrm>
                <a:off x="4589" y="213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7" name="Rectangle 99"/>
              <p:cNvSpPr>
                <a:spLocks noChangeArrowheads="1"/>
              </p:cNvSpPr>
              <p:nvPr userDrawn="1"/>
            </p:nvSpPr>
            <p:spPr bwMode="auto">
              <a:xfrm>
                <a:off x="4640" y="213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8" name="Rectangle 100"/>
              <p:cNvSpPr>
                <a:spLocks noChangeArrowheads="1"/>
              </p:cNvSpPr>
              <p:nvPr userDrawn="1"/>
            </p:nvSpPr>
            <p:spPr bwMode="auto">
              <a:xfrm>
                <a:off x="4477"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9" name="Rectangle 101"/>
              <p:cNvSpPr>
                <a:spLocks noChangeArrowheads="1"/>
              </p:cNvSpPr>
              <p:nvPr userDrawn="1"/>
            </p:nvSpPr>
            <p:spPr bwMode="auto">
              <a:xfrm>
                <a:off x="4533"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0" name="Rectangle 102"/>
              <p:cNvSpPr>
                <a:spLocks noChangeArrowheads="1"/>
              </p:cNvSpPr>
              <p:nvPr userDrawn="1"/>
            </p:nvSpPr>
            <p:spPr bwMode="auto">
              <a:xfrm>
                <a:off x="4589" y="2177"/>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1" name="Rectangle 103"/>
              <p:cNvSpPr>
                <a:spLocks noChangeArrowheads="1"/>
              </p:cNvSpPr>
              <p:nvPr userDrawn="1"/>
            </p:nvSpPr>
            <p:spPr bwMode="auto">
              <a:xfrm>
                <a:off x="4640" y="2177"/>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2" name="Rectangle 104"/>
              <p:cNvSpPr>
                <a:spLocks noChangeArrowheads="1"/>
              </p:cNvSpPr>
              <p:nvPr userDrawn="1"/>
            </p:nvSpPr>
            <p:spPr bwMode="auto">
              <a:xfrm>
                <a:off x="4477"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3" name="Rectangle 105"/>
              <p:cNvSpPr>
                <a:spLocks noChangeArrowheads="1"/>
              </p:cNvSpPr>
              <p:nvPr userDrawn="1"/>
            </p:nvSpPr>
            <p:spPr bwMode="auto">
              <a:xfrm>
                <a:off x="4533"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4" name="Rectangle 106"/>
              <p:cNvSpPr>
                <a:spLocks noChangeArrowheads="1"/>
              </p:cNvSpPr>
              <p:nvPr userDrawn="1"/>
            </p:nvSpPr>
            <p:spPr bwMode="auto">
              <a:xfrm>
                <a:off x="4589" y="222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5" name="Rectangle 107"/>
              <p:cNvSpPr>
                <a:spLocks noChangeArrowheads="1"/>
              </p:cNvSpPr>
              <p:nvPr userDrawn="1"/>
            </p:nvSpPr>
            <p:spPr bwMode="auto">
              <a:xfrm>
                <a:off x="4640" y="222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6" name="Rectangle 108"/>
              <p:cNvSpPr>
                <a:spLocks noChangeArrowheads="1"/>
              </p:cNvSpPr>
              <p:nvPr userDrawn="1"/>
            </p:nvSpPr>
            <p:spPr bwMode="auto">
              <a:xfrm>
                <a:off x="4477"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7" name="Rectangle 109"/>
              <p:cNvSpPr>
                <a:spLocks noChangeArrowheads="1"/>
              </p:cNvSpPr>
              <p:nvPr userDrawn="1"/>
            </p:nvSpPr>
            <p:spPr bwMode="auto">
              <a:xfrm>
                <a:off x="4533"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8" name="Rectangle 110"/>
              <p:cNvSpPr>
                <a:spLocks noChangeArrowheads="1"/>
              </p:cNvSpPr>
              <p:nvPr userDrawn="1"/>
            </p:nvSpPr>
            <p:spPr bwMode="auto">
              <a:xfrm>
                <a:off x="4589" y="2275"/>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9" name="Rectangle 111"/>
              <p:cNvSpPr>
                <a:spLocks noChangeArrowheads="1"/>
              </p:cNvSpPr>
              <p:nvPr userDrawn="1"/>
            </p:nvSpPr>
            <p:spPr bwMode="auto">
              <a:xfrm>
                <a:off x="4640" y="2275"/>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0" name="Rectangle 112"/>
              <p:cNvSpPr>
                <a:spLocks noChangeArrowheads="1"/>
              </p:cNvSpPr>
              <p:nvPr userDrawn="1"/>
            </p:nvSpPr>
            <p:spPr bwMode="auto">
              <a:xfrm>
                <a:off x="4477"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1" name="Rectangle 113"/>
              <p:cNvSpPr>
                <a:spLocks noChangeArrowheads="1"/>
              </p:cNvSpPr>
              <p:nvPr userDrawn="1"/>
            </p:nvSpPr>
            <p:spPr bwMode="auto">
              <a:xfrm>
                <a:off x="4533"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2" name="Rectangle 114"/>
              <p:cNvSpPr>
                <a:spLocks noChangeArrowheads="1"/>
              </p:cNvSpPr>
              <p:nvPr userDrawn="1"/>
            </p:nvSpPr>
            <p:spPr bwMode="auto">
              <a:xfrm>
                <a:off x="4589" y="232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3" name="Rectangle 115"/>
              <p:cNvSpPr>
                <a:spLocks noChangeArrowheads="1"/>
              </p:cNvSpPr>
              <p:nvPr userDrawn="1"/>
            </p:nvSpPr>
            <p:spPr bwMode="auto">
              <a:xfrm>
                <a:off x="4640" y="232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4" name="Rectangle 116"/>
              <p:cNvSpPr>
                <a:spLocks noChangeArrowheads="1"/>
              </p:cNvSpPr>
              <p:nvPr userDrawn="1"/>
            </p:nvSpPr>
            <p:spPr bwMode="auto">
              <a:xfrm>
                <a:off x="4477"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5" name="Rectangle 117"/>
              <p:cNvSpPr>
                <a:spLocks noChangeArrowheads="1"/>
              </p:cNvSpPr>
              <p:nvPr userDrawn="1"/>
            </p:nvSpPr>
            <p:spPr bwMode="auto">
              <a:xfrm>
                <a:off x="4533"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6" name="Rectangle 118"/>
              <p:cNvSpPr>
                <a:spLocks noChangeArrowheads="1"/>
              </p:cNvSpPr>
              <p:nvPr userDrawn="1"/>
            </p:nvSpPr>
            <p:spPr bwMode="auto">
              <a:xfrm>
                <a:off x="4589" y="2373"/>
                <a:ext cx="28"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7" name="Rectangle 119"/>
              <p:cNvSpPr>
                <a:spLocks noChangeArrowheads="1"/>
              </p:cNvSpPr>
              <p:nvPr userDrawn="1"/>
            </p:nvSpPr>
            <p:spPr bwMode="auto">
              <a:xfrm>
                <a:off x="4640" y="2373"/>
                <a:ext cx="33"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8" name="Rectangle 120"/>
              <p:cNvSpPr>
                <a:spLocks noChangeArrowheads="1"/>
              </p:cNvSpPr>
              <p:nvPr userDrawn="1"/>
            </p:nvSpPr>
            <p:spPr bwMode="auto">
              <a:xfrm>
                <a:off x="4477"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9" name="Rectangle 121"/>
              <p:cNvSpPr>
                <a:spLocks noChangeArrowheads="1"/>
              </p:cNvSpPr>
              <p:nvPr userDrawn="1"/>
            </p:nvSpPr>
            <p:spPr bwMode="auto">
              <a:xfrm>
                <a:off x="4533"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0" name="Rectangle 122"/>
              <p:cNvSpPr>
                <a:spLocks noChangeArrowheads="1"/>
              </p:cNvSpPr>
              <p:nvPr userDrawn="1"/>
            </p:nvSpPr>
            <p:spPr bwMode="auto">
              <a:xfrm>
                <a:off x="4589" y="2424"/>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1" name="Rectangle 123"/>
              <p:cNvSpPr>
                <a:spLocks noChangeArrowheads="1"/>
              </p:cNvSpPr>
              <p:nvPr userDrawn="1"/>
            </p:nvSpPr>
            <p:spPr bwMode="auto">
              <a:xfrm>
                <a:off x="4640" y="2424"/>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2" name="Rectangle 124"/>
              <p:cNvSpPr>
                <a:spLocks noChangeArrowheads="1"/>
              </p:cNvSpPr>
              <p:nvPr userDrawn="1"/>
            </p:nvSpPr>
            <p:spPr bwMode="auto">
              <a:xfrm>
                <a:off x="4477"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3" name="Rectangle 125"/>
              <p:cNvSpPr>
                <a:spLocks noChangeArrowheads="1"/>
              </p:cNvSpPr>
              <p:nvPr userDrawn="1"/>
            </p:nvSpPr>
            <p:spPr bwMode="auto">
              <a:xfrm>
                <a:off x="4533"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4" name="Rectangle 126"/>
              <p:cNvSpPr>
                <a:spLocks noChangeArrowheads="1"/>
              </p:cNvSpPr>
              <p:nvPr userDrawn="1"/>
            </p:nvSpPr>
            <p:spPr bwMode="auto">
              <a:xfrm>
                <a:off x="4589" y="2471"/>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5" name="Rectangle 127"/>
              <p:cNvSpPr>
                <a:spLocks noChangeArrowheads="1"/>
              </p:cNvSpPr>
              <p:nvPr userDrawn="1"/>
            </p:nvSpPr>
            <p:spPr bwMode="auto">
              <a:xfrm>
                <a:off x="4640" y="2471"/>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6" name="Rectangle 128"/>
              <p:cNvSpPr>
                <a:spLocks noChangeArrowheads="1"/>
              </p:cNvSpPr>
              <p:nvPr userDrawn="1"/>
            </p:nvSpPr>
            <p:spPr bwMode="auto">
              <a:xfrm>
                <a:off x="4477"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7" name="Rectangle 129"/>
              <p:cNvSpPr>
                <a:spLocks noChangeArrowheads="1"/>
              </p:cNvSpPr>
              <p:nvPr userDrawn="1"/>
            </p:nvSpPr>
            <p:spPr bwMode="auto">
              <a:xfrm>
                <a:off x="4533"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8" name="Rectangle 130"/>
              <p:cNvSpPr>
                <a:spLocks noChangeArrowheads="1"/>
              </p:cNvSpPr>
              <p:nvPr userDrawn="1"/>
            </p:nvSpPr>
            <p:spPr bwMode="auto">
              <a:xfrm>
                <a:off x="4589" y="2522"/>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9" name="Rectangle 131"/>
              <p:cNvSpPr>
                <a:spLocks noChangeArrowheads="1"/>
              </p:cNvSpPr>
              <p:nvPr userDrawn="1"/>
            </p:nvSpPr>
            <p:spPr bwMode="auto">
              <a:xfrm>
                <a:off x="4640" y="2522"/>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0" name="Rectangle 132"/>
              <p:cNvSpPr>
                <a:spLocks noChangeArrowheads="1"/>
              </p:cNvSpPr>
              <p:nvPr userDrawn="1"/>
            </p:nvSpPr>
            <p:spPr bwMode="auto">
              <a:xfrm>
                <a:off x="4477"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1" name="Rectangle 133"/>
              <p:cNvSpPr>
                <a:spLocks noChangeArrowheads="1"/>
              </p:cNvSpPr>
              <p:nvPr userDrawn="1"/>
            </p:nvSpPr>
            <p:spPr bwMode="auto">
              <a:xfrm>
                <a:off x="4533"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2" name="Rectangle 134"/>
              <p:cNvSpPr>
                <a:spLocks noChangeArrowheads="1"/>
              </p:cNvSpPr>
              <p:nvPr userDrawn="1"/>
            </p:nvSpPr>
            <p:spPr bwMode="auto">
              <a:xfrm>
                <a:off x="4589" y="2569"/>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3" name="Rectangle 135"/>
              <p:cNvSpPr>
                <a:spLocks noChangeArrowheads="1"/>
              </p:cNvSpPr>
              <p:nvPr userDrawn="1"/>
            </p:nvSpPr>
            <p:spPr bwMode="auto">
              <a:xfrm>
                <a:off x="4640" y="2569"/>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4" name="Rectangle 136"/>
              <p:cNvSpPr>
                <a:spLocks noChangeArrowheads="1"/>
              </p:cNvSpPr>
              <p:nvPr userDrawn="1"/>
            </p:nvSpPr>
            <p:spPr bwMode="auto">
              <a:xfrm>
                <a:off x="4477"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5" name="Rectangle 137"/>
              <p:cNvSpPr>
                <a:spLocks noChangeArrowheads="1"/>
              </p:cNvSpPr>
              <p:nvPr userDrawn="1"/>
            </p:nvSpPr>
            <p:spPr bwMode="auto">
              <a:xfrm>
                <a:off x="4533"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6" name="Rectangle 138"/>
              <p:cNvSpPr>
                <a:spLocks noChangeArrowheads="1"/>
              </p:cNvSpPr>
              <p:nvPr userDrawn="1"/>
            </p:nvSpPr>
            <p:spPr bwMode="auto">
              <a:xfrm>
                <a:off x="4589" y="2620"/>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7" name="Rectangle 139"/>
              <p:cNvSpPr>
                <a:spLocks noChangeArrowheads="1"/>
              </p:cNvSpPr>
              <p:nvPr userDrawn="1"/>
            </p:nvSpPr>
            <p:spPr bwMode="auto">
              <a:xfrm>
                <a:off x="4640" y="2620"/>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8" name="Rectangle 140"/>
              <p:cNvSpPr>
                <a:spLocks noChangeArrowheads="1"/>
              </p:cNvSpPr>
              <p:nvPr userDrawn="1"/>
            </p:nvSpPr>
            <p:spPr bwMode="auto">
              <a:xfrm>
                <a:off x="4477"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9" name="Rectangle 141"/>
              <p:cNvSpPr>
                <a:spLocks noChangeArrowheads="1"/>
              </p:cNvSpPr>
              <p:nvPr userDrawn="1"/>
            </p:nvSpPr>
            <p:spPr bwMode="auto">
              <a:xfrm>
                <a:off x="4533"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0" name="Rectangle 142"/>
              <p:cNvSpPr>
                <a:spLocks noChangeArrowheads="1"/>
              </p:cNvSpPr>
              <p:nvPr userDrawn="1"/>
            </p:nvSpPr>
            <p:spPr bwMode="auto">
              <a:xfrm>
                <a:off x="4589" y="2672"/>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1" name="Rectangle 143"/>
              <p:cNvSpPr>
                <a:spLocks noChangeArrowheads="1"/>
              </p:cNvSpPr>
              <p:nvPr userDrawn="1"/>
            </p:nvSpPr>
            <p:spPr bwMode="auto">
              <a:xfrm>
                <a:off x="4640" y="2672"/>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2" name="Rectangle 144"/>
              <p:cNvSpPr>
                <a:spLocks noChangeArrowheads="1"/>
              </p:cNvSpPr>
              <p:nvPr userDrawn="1"/>
            </p:nvSpPr>
            <p:spPr bwMode="auto">
              <a:xfrm>
                <a:off x="4477"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3" name="Rectangle 145"/>
              <p:cNvSpPr>
                <a:spLocks noChangeArrowheads="1"/>
              </p:cNvSpPr>
              <p:nvPr userDrawn="1"/>
            </p:nvSpPr>
            <p:spPr bwMode="auto">
              <a:xfrm>
                <a:off x="4533"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4" name="Rectangle 146"/>
              <p:cNvSpPr>
                <a:spLocks noChangeArrowheads="1"/>
              </p:cNvSpPr>
              <p:nvPr userDrawn="1"/>
            </p:nvSpPr>
            <p:spPr bwMode="auto">
              <a:xfrm>
                <a:off x="4589" y="2718"/>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5" name="Rectangle 147"/>
              <p:cNvSpPr>
                <a:spLocks noChangeArrowheads="1"/>
              </p:cNvSpPr>
              <p:nvPr userDrawn="1"/>
            </p:nvSpPr>
            <p:spPr bwMode="auto">
              <a:xfrm>
                <a:off x="4640" y="2718"/>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6" name="Rectangle 148"/>
              <p:cNvSpPr>
                <a:spLocks noChangeArrowheads="1"/>
              </p:cNvSpPr>
              <p:nvPr userDrawn="1"/>
            </p:nvSpPr>
            <p:spPr bwMode="auto">
              <a:xfrm>
                <a:off x="4477"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7" name="Rectangle 149"/>
              <p:cNvSpPr>
                <a:spLocks noChangeArrowheads="1"/>
              </p:cNvSpPr>
              <p:nvPr userDrawn="1"/>
            </p:nvSpPr>
            <p:spPr bwMode="auto">
              <a:xfrm>
                <a:off x="4533"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8" name="Rectangle 150"/>
              <p:cNvSpPr>
                <a:spLocks noChangeArrowheads="1"/>
              </p:cNvSpPr>
              <p:nvPr userDrawn="1"/>
            </p:nvSpPr>
            <p:spPr bwMode="auto">
              <a:xfrm>
                <a:off x="4589" y="2770"/>
                <a:ext cx="28"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9" name="Rectangle 151"/>
              <p:cNvSpPr>
                <a:spLocks noChangeArrowheads="1"/>
              </p:cNvSpPr>
              <p:nvPr userDrawn="1"/>
            </p:nvSpPr>
            <p:spPr bwMode="auto">
              <a:xfrm>
                <a:off x="4640" y="2770"/>
                <a:ext cx="33" cy="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0" name="Rectangle 152"/>
              <p:cNvSpPr>
                <a:spLocks noChangeArrowheads="1"/>
              </p:cNvSpPr>
              <p:nvPr userDrawn="1"/>
            </p:nvSpPr>
            <p:spPr bwMode="auto">
              <a:xfrm>
                <a:off x="4477"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1" name="Rectangle 153"/>
              <p:cNvSpPr>
                <a:spLocks noChangeArrowheads="1"/>
              </p:cNvSpPr>
              <p:nvPr userDrawn="1"/>
            </p:nvSpPr>
            <p:spPr bwMode="auto">
              <a:xfrm>
                <a:off x="4533"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2" name="Rectangle 154"/>
              <p:cNvSpPr>
                <a:spLocks noChangeArrowheads="1"/>
              </p:cNvSpPr>
              <p:nvPr userDrawn="1"/>
            </p:nvSpPr>
            <p:spPr bwMode="auto">
              <a:xfrm>
                <a:off x="4589" y="2816"/>
                <a:ext cx="28"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3" name="Rectangle 155"/>
              <p:cNvSpPr>
                <a:spLocks noChangeArrowheads="1"/>
              </p:cNvSpPr>
              <p:nvPr userDrawn="1"/>
            </p:nvSpPr>
            <p:spPr bwMode="auto">
              <a:xfrm>
                <a:off x="4640" y="2816"/>
                <a:ext cx="33"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4" name="Rectangle 156"/>
              <p:cNvSpPr>
                <a:spLocks noChangeArrowheads="1"/>
              </p:cNvSpPr>
              <p:nvPr userDrawn="1"/>
            </p:nvSpPr>
            <p:spPr bwMode="auto">
              <a:xfrm>
                <a:off x="451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5" name="Rectangle 157"/>
              <p:cNvSpPr>
                <a:spLocks noChangeArrowheads="1"/>
              </p:cNvSpPr>
              <p:nvPr userDrawn="1"/>
            </p:nvSpPr>
            <p:spPr bwMode="auto">
              <a:xfrm>
                <a:off x="4552"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6" name="Rectangle 158"/>
              <p:cNvSpPr>
                <a:spLocks noChangeArrowheads="1"/>
              </p:cNvSpPr>
              <p:nvPr userDrawn="1"/>
            </p:nvSpPr>
            <p:spPr bwMode="auto">
              <a:xfrm>
                <a:off x="4594"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7" name="Rectangle 159"/>
              <p:cNvSpPr>
                <a:spLocks noChangeArrowheads="1"/>
              </p:cNvSpPr>
              <p:nvPr userDrawn="1"/>
            </p:nvSpPr>
            <p:spPr bwMode="auto">
              <a:xfrm>
                <a:off x="4617"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8" name="Rectangle 160"/>
              <p:cNvSpPr>
                <a:spLocks noChangeArrowheads="1"/>
              </p:cNvSpPr>
              <p:nvPr userDrawn="1"/>
            </p:nvSpPr>
            <p:spPr bwMode="auto">
              <a:xfrm>
                <a:off x="4640"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9" name="Rectangle 161"/>
              <p:cNvSpPr>
                <a:spLocks noChangeArrowheads="1"/>
              </p:cNvSpPr>
              <p:nvPr userDrawn="1"/>
            </p:nvSpPr>
            <p:spPr bwMode="auto">
              <a:xfrm>
                <a:off x="4575"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0" name="Rectangle 162"/>
              <p:cNvSpPr>
                <a:spLocks noChangeArrowheads="1"/>
              </p:cNvSpPr>
              <p:nvPr userDrawn="1"/>
            </p:nvSpPr>
            <p:spPr bwMode="auto">
              <a:xfrm>
                <a:off x="4533" y="1999"/>
                <a:ext cx="14" cy="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1" name="Freeform 163"/>
              <p:cNvSpPr>
                <a:spLocks/>
              </p:cNvSpPr>
              <p:nvPr userDrawn="1"/>
            </p:nvSpPr>
            <p:spPr bwMode="auto">
              <a:xfrm>
                <a:off x="3791" y="799"/>
                <a:ext cx="737" cy="416"/>
              </a:xfrm>
              <a:custGeom>
                <a:avLst/>
                <a:gdLst>
                  <a:gd name="T0" fmla="*/ 132 w 158"/>
                  <a:gd name="T1" fmla="*/ 37 h 89"/>
                  <a:gd name="T2" fmla="*/ 129 w 158"/>
                  <a:gd name="T3" fmla="*/ 38 h 89"/>
                  <a:gd name="T4" fmla="*/ 132 w 158"/>
                  <a:gd name="T5" fmla="*/ 26 h 89"/>
                  <a:gd name="T6" fmla="*/ 106 w 158"/>
                  <a:gd name="T7" fmla="*/ 0 h 89"/>
                  <a:gd name="T8" fmla="*/ 80 w 158"/>
                  <a:gd name="T9" fmla="*/ 23 h 89"/>
                  <a:gd name="T10" fmla="*/ 61 w 158"/>
                  <a:gd name="T11" fmla="*/ 14 h 89"/>
                  <a:gd name="T12" fmla="*/ 35 w 158"/>
                  <a:gd name="T13" fmla="*/ 39 h 89"/>
                  <a:gd name="T14" fmla="*/ 26 w 158"/>
                  <a:gd name="T15" fmla="*/ 37 h 89"/>
                  <a:gd name="T16" fmla="*/ 0 w 158"/>
                  <a:gd name="T17" fmla="*/ 63 h 89"/>
                  <a:gd name="T18" fmla="*/ 26 w 158"/>
                  <a:gd name="T19" fmla="*/ 89 h 89"/>
                  <a:gd name="T20" fmla="*/ 132 w 158"/>
                  <a:gd name="T21" fmla="*/ 89 h 89"/>
                  <a:gd name="T22" fmla="*/ 158 w 158"/>
                  <a:gd name="T23" fmla="*/ 63 h 89"/>
                  <a:gd name="T24" fmla="*/ 132 w 158"/>
                  <a:gd name="T25" fmla="*/ 37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89">
                    <a:moveTo>
                      <a:pt x="132" y="37"/>
                    </a:moveTo>
                    <a:cubicBezTo>
                      <a:pt x="131" y="37"/>
                      <a:pt x="130" y="37"/>
                      <a:pt x="129" y="38"/>
                    </a:cubicBezTo>
                    <a:cubicBezTo>
                      <a:pt x="131" y="34"/>
                      <a:pt x="132" y="30"/>
                      <a:pt x="132" y="26"/>
                    </a:cubicBezTo>
                    <a:cubicBezTo>
                      <a:pt x="132" y="12"/>
                      <a:pt x="120" y="0"/>
                      <a:pt x="106" y="0"/>
                    </a:cubicBezTo>
                    <a:cubicBezTo>
                      <a:pt x="93" y="0"/>
                      <a:pt x="82" y="10"/>
                      <a:pt x="80" y="23"/>
                    </a:cubicBezTo>
                    <a:cubicBezTo>
                      <a:pt x="75" y="18"/>
                      <a:pt x="69" y="14"/>
                      <a:pt x="61" y="14"/>
                    </a:cubicBezTo>
                    <a:cubicBezTo>
                      <a:pt x="47" y="14"/>
                      <a:pt x="36" y="25"/>
                      <a:pt x="35" y="39"/>
                    </a:cubicBezTo>
                    <a:cubicBezTo>
                      <a:pt x="32" y="38"/>
                      <a:pt x="29" y="37"/>
                      <a:pt x="26" y="37"/>
                    </a:cubicBezTo>
                    <a:cubicBezTo>
                      <a:pt x="12" y="37"/>
                      <a:pt x="0" y="49"/>
                      <a:pt x="0" y="63"/>
                    </a:cubicBezTo>
                    <a:cubicBezTo>
                      <a:pt x="0" y="78"/>
                      <a:pt x="12" y="89"/>
                      <a:pt x="26" y="89"/>
                    </a:cubicBezTo>
                    <a:cubicBezTo>
                      <a:pt x="132" y="89"/>
                      <a:pt x="132" y="89"/>
                      <a:pt x="132" y="89"/>
                    </a:cubicBezTo>
                    <a:cubicBezTo>
                      <a:pt x="146" y="89"/>
                      <a:pt x="158" y="78"/>
                      <a:pt x="158" y="63"/>
                    </a:cubicBezTo>
                    <a:cubicBezTo>
                      <a:pt x="158" y="49"/>
                      <a:pt x="146" y="37"/>
                      <a:pt x="132" y="37"/>
                    </a:cubicBez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2" name="Freeform 164"/>
              <p:cNvSpPr>
                <a:spLocks/>
              </p:cNvSpPr>
              <p:nvPr userDrawn="1"/>
            </p:nvSpPr>
            <p:spPr bwMode="auto">
              <a:xfrm>
                <a:off x="5980" y="1275"/>
                <a:ext cx="1121" cy="598"/>
              </a:xfrm>
              <a:custGeom>
                <a:avLst/>
                <a:gdLst>
                  <a:gd name="T0" fmla="*/ 208 w 240"/>
                  <a:gd name="T1" fmla="*/ 63 h 128"/>
                  <a:gd name="T2" fmla="*/ 207 w 240"/>
                  <a:gd name="T3" fmla="*/ 63 h 128"/>
                  <a:gd name="T4" fmla="*/ 143 w 240"/>
                  <a:gd name="T5" fmla="*/ 0 h 128"/>
                  <a:gd name="T6" fmla="*/ 79 w 240"/>
                  <a:gd name="T7" fmla="*/ 56 h 128"/>
                  <a:gd name="T8" fmla="*/ 44 w 240"/>
                  <a:gd name="T9" fmla="*/ 39 h 128"/>
                  <a:gd name="T10" fmla="*/ 0 w 240"/>
                  <a:gd name="T11" fmla="*/ 84 h 128"/>
                  <a:gd name="T12" fmla="*/ 44 w 240"/>
                  <a:gd name="T13" fmla="*/ 128 h 128"/>
                  <a:gd name="T14" fmla="*/ 208 w 240"/>
                  <a:gd name="T15" fmla="*/ 128 h 128"/>
                  <a:gd name="T16" fmla="*/ 240 w 240"/>
                  <a:gd name="T17" fmla="*/ 96 h 128"/>
                  <a:gd name="T18" fmla="*/ 208 w 240"/>
                  <a:gd name="T1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28">
                    <a:moveTo>
                      <a:pt x="208" y="63"/>
                    </a:moveTo>
                    <a:cubicBezTo>
                      <a:pt x="207" y="63"/>
                      <a:pt x="207" y="63"/>
                      <a:pt x="207" y="63"/>
                    </a:cubicBezTo>
                    <a:cubicBezTo>
                      <a:pt x="206" y="28"/>
                      <a:pt x="178" y="0"/>
                      <a:pt x="143" y="0"/>
                    </a:cubicBezTo>
                    <a:cubicBezTo>
                      <a:pt x="110" y="0"/>
                      <a:pt x="83" y="24"/>
                      <a:pt x="79" y="56"/>
                    </a:cubicBezTo>
                    <a:cubicBezTo>
                      <a:pt x="71" y="46"/>
                      <a:pt x="58" y="39"/>
                      <a:pt x="44" y="39"/>
                    </a:cubicBezTo>
                    <a:cubicBezTo>
                      <a:pt x="20" y="39"/>
                      <a:pt x="0" y="59"/>
                      <a:pt x="0" y="84"/>
                    </a:cubicBezTo>
                    <a:cubicBezTo>
                      <a:pt x="0" y="108"/>
                      <a:pt x="20" y="128"/>
                      <a:pt x="44" y="128"/>
                    </a:cubicBezTo>
                    <a:cubicBezTo>
                      <a:pt x="208" y="128"/>
                      <a:pt x="208" y="128"/>
                      <a:pt x="208" y="128"/>
                    </a:cubicBezTo>
                    <a:cubicBezTo>
                      <a:pt x="226" y="128"/>
                      <a:pt x="240" y="114"/>
                      <a:pt x="240" y="96"/>
                    </a:cubicBezTo>
                    <a:cubicBezTo>
                      <a:pt x="240" y="78"/>
                      <a:pt x="226" y="63"/>
                      <a:pt x="208" y="63"/>
                    </a:cubicBez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3" name="Rectangle 165"/>
              <p:cNvSpPr>
                <a:spLocks noChangeArrowheads="1"/>
              </p:cNvSpPr>
              <p:nvPr userDrawn="1"/>
            </p:nvSpPr>
            <p:spPr bwMode="auto">
              <a:xfrm>
                <a:off x="5943" y="2466"/>
                <a:ext cx="332" cy="420"/>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4" name="Rectangle 166"/>
              <p:cNvSpPr>
                <a:spLocks noChangeArrowheads="1"/>
              </p:cNvSpPr>
              <p:nvPr userDrawn="1"/>
            </p:nvSpPr>
            <p:spPr bwMode="auto">
              <a:xfrm>
                <a:off x="6480" y="2205"/>
                <a:ext cx="215" cy="68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5" name="Freeform 167"/>
              <p:cNvSpPr>
                <a:spLocks/>
              </p:cNvSpPr>
              <p:nvPr userDrawn="1"/>
            </p:nvSpPr>
            <p:spPr bwMode="auto">
              <a:xfrm>
                <a:off x="6695" y="2205"/>
                <a:ext cx="252" cy="681"/>
              </a:xfrm>
              <a:custGeom>
                <a:avLst/>
                <a:gdLst>
                  <a:gd name="T0" fmla="*/ 0 w 252"/>
                  <a:gd name="T1" fmla="*/ 0 h 681"/>
                  <a:gd name="T2" fmla="*/ 252 w 252"/>
                  <a:gd name="T3" fmla="*/ 140 h 681"/>
                  <a:gd name="T4" fmla="*/ 252 w 252"/>
                  <a:gd name="T5" fmla="*/ 681 h 681"/>
                  <a:gd name="T6" fmla="*/ 0 w 252"/>
                  <a:gd name="T7" fmla="*/ 681 h 681"/>
                  <a:gd name="T8" fmla="*/ 0 w 252"/>
                  <a:gd name="T9" fmla="*/ 0 h 681"/>
                </a:gdLst>
                <a:ahLst/>
                <a:cxnLst>
                  <a:cxn ang="0">
                    <a:pos x="T0" y="T1"/>
                  </a:cxn>
                  <a:cxn ang="0">
                    <a:pos x="T2" y="T3"/>
                  </a:cxn>
                  <a:cxn ang="0">
                    <a:pos x="T4" y="T5"/>
                  </a:cxn>
                  <a:cxn ang="0">
                    <a:pos x="T6" y="T7"/>
                  </a:cxn>
                  <a:cxn ang="0">
                    <a:pos x="T8" y="T9"/>
                  </a:cxn>
                </a:cxnLst>
                <a:rect l="0" t="0" r="r" b="b"/>
                <a:pathLst>
                  <a:path w="252" h="681">
                    <a:moveTo>
                      <a:pt x="0" y="0"/>
                    </a:moveTo>
                    <a:lnTo>
                      <a:pt x="252" y="140"/>
                    </a:lnTo>
                    <a:lnTo>
                      <a:pt x="252" y="681"/>
                    </a:lnTo>
                    <a:lnTo>
                      <a:pt x="0" y="681"/>
                    </a:lnTo>
                    <a:lnTo>
                      <a:pt x="0" y="0"/>
                    </a:lnTo>
                    <a:close/>
                  </a:path>
                </a:pathLst>
              </a:custGeom>
              <a:solidFill>
                <a:srgbClr val="4EB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6" name="Rectangle 168"/>
              <p:cNvSpPr>
                <a:spLocks noChangeArrowheads="1"/>
              </p:cNvSpPr>
              <p:nvPr userDrawn="1"/>
            </p:nvSpPr>
            <p:spPr bwMode="auto">
              <a:xfrm>
                <a:off x="5499" y="1976"/>
                <a:ext cx="281" cy="934"/>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7" name="Rectangle 169"/>
              <p:cNvSpPr>
                <a:spLocks noChangeArrowheads="1"/>
              </p:cNvSpPr>
              <p:nvPr userDrawn="1"/>
            </p:nvSpPr>
            <p:spPr bwMode="auto">
              <a:xfrm>
                <a:off x="5878" y="1458"/>
                <a:ext cx="88" cy="1419"/>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8" name="Rectangle 170"/>
              <p:cNvSpPr>
                <a:spLocks noChangeArrowheads="1"/>
              </p:cNvSpPr>
              <p:nvPr userDrawn="1"/>
            </p:nvSpPr>
            <p:spPr bwMode="auto">
              <a:xfrm>
                <a:off x="5756" y="1070"/>
                <a:ext cx="14"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9" name="Rectangle 171"/>
              <p:cNvSpPr>
                <a:spLocks noChangeArrowheads="1"/>
              </p:cNvSpPr>
              <p:nvPr userDrawn="1"/>
            </p:nvSpPr>
            <p:spPr bwMode="auto">
              <a:xfrm>
                <a:off x="5626" y="1486"/>
                <a:ext cx="252" cy="139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0" name="Rectangle 172"/>
              <p:cNvSpPr>
                <a:spLocks noChangeArrowheads="1"/>
              </p:cNvSpPr>
              <p:nvPr userDrawn="1"/>
            </p:nvSpPr>
            <p:spPr bwMode="auto">
              <a:xfrm>
                <a:off x="5710" y="1486"/>
                <a:ext cx="168" cy="13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1" name="Freeform 173"/>
              <p:cNvSpPr>
                <a:spLocks/>
              </p:cNvSpPr>
              <p:nvPr userDrawn="1"/>
            </p:nvSpPr>
            <p:spPr bwMode="auto">
              <a:xfrm>
                <a:off x="5710" y="1812"/>
                <a:ext cx="149" cy="1065"/>
              </a:xfrm>
              <a:custGeom>
                <a:avLst/>
                <a:gdLst>
                  <a:gd name="T0" fmla="*/ 0 w 149"/>
                  <a:gd name="T1" fmla="*/ 0 h 1065"/>
                  <a:gd name="T2" fmla="*/ 0 w 149"/>
                  <a:gd name="T3" fmla="*/ 1065 h 1065"/>
                  <a:gd name="T4" fmla="*/ 149 w 149"/>
                  <a:gd name="T5" fmla="*/ 1065 h 1065"/>
                  <a:gd name="T6" fmla="*/ 0 w 149"/>
                  <a:gd name="T7" fmla="*/ 0 h 1065"/>
                </a:gdLst>
                <a:ahLst/>
                <a:cxnLst>
                  <a:cxn ang="0">
                    <a:pos x="T0" y="T1"/>
                  </a:cxn>
                  <a:cxn ang="0">
                    <a:pos x="T2" y="T3"/>
                  </a:cxn>
                  <a:cxn ang="0">
                    <a:pos x="T4" y="T5"/>
                  </a:cxn>
                  <a:cxn ang="0">
                    <a:pos x="T6" y="T7"/>
                  </a:cxn>
                </a:cxnLst>
                <a:rect l="0" t="0" r="r" b="b"/>
                <a:pathLst>
                  <a:path w="149" h="1065">
                    <a:moveTo>
                      <a:pt x="0" y="0"/>
                    </a:moveTo>
                    <a:lnTo>
                      <a:pt x="0" y="1065"/>
                    </a:lnTo>
                    <a:lnTo>
                      <a:pt x="149" y="1065"/>
                    </a:lnTo>
                    <a:lnTo>
                      <a:pt x="0" y="0"/>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2" name="Rectangle 174"/>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3" name="Rectangle 175"/>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4" name="Rectangle 176"/>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5" name="Rectangle 177"/>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6" name="Rectangle 178"/>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7" name="Rectangle 179"/>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8" name="Rectangle 180"/>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9" name="Rectangle 181"/>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0" name="Rectangle 182"/>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1" name="Rectangle 183"/>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2" name="Rectangle 184"/>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3" name="Rectangle 185"/>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4" name="Rectangle 186"/>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5" name="Rectangle 187"/>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6" name="Rectangle 188"/>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7" name="Rectangle 189"/>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8" name="Rectangle 190"/>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9" name="Rectangle 191"/>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0" name="Rectangle 192"/>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1" name="Rectangle 193"/>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2" name="Rectangle 194"/>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3" name="Rectangle 195"/>
              <p:cNvSpPr>
                <a:spLocks noChangeArrowheads="1"/>
              </p:cNvSpPr>
              <p:nvPr userDrawn="1"/>
            </p:nvSpPr>
            <p:spPr bwMode="auto">
              <a:xfrm>
                <a:off x="5626" y="148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4" name="Rectangle 196"/>
              <p:cNvSpPr>
                <a:spLocks noChangeArrowheads="1"/>
              </p:cNvSpPr>
              <p:nvPr userDrawn="1"/>
            </p:nvSpPr>
            <p:spPr bwMode="auto">
              <a:xfrm>
                <a:off x="5626" y="1556"/>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5" name="Rectangle 197"/>
              <p:cNvSpPr>
                <a:spLocks noChangeArrowheads="1"/>
              </p:cNvSpPr>
              <p:nvPr userDrawn="1"/>
            </p:nvSpPr>
            <p:spPr bwMode="auto">
              <a:xfrm>
                <a:off x="5626" y="162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6" name="Rectangle 198"/>
              <p:cNvSpPr>
                <a:spLocks noChangeArrowheads="1"/>
              </p:cNvSpPr>
              <p:nvPr userDrawn="1"/>
            </p:nvSpPr>
            <p:spPr bwMode="auto">
              <a:xfrm>
                <a:off x="5626" y="168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7" name="Rectangle 199"/>
              <p:cNvSpPr>
                <a:spLocks noChangeArrowheads="1"/>
              </p:cNvSpPr>
              <p:nvPr userDrawn="1"/>
            </p:nvSpPr>
            <p:spPr bwMode="auto">
              <a:xfrm>
                <a:off x="5626" y="175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8" name="Rectangle 200"/>
              <p:cNvSpPr>
                <a:spLocks noChangeArrowheads="1"/>
              </p:cNvSpPr>
              <p:nvPr userDrawn="1"/>
            </p:nvSpPr>
            <p:spPr bwMode="auto">
              <a:xfrm>
                <a:off x="5626" y="1817"/>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9" name="Rectangle 201"/>
              <p:cNvSpPr>
                <a:spLocks noChangeArrowheads="1"/>
              </p:cNvSpPr>
              <p:nvPr userDrawn="1"/>
            </p:nvSpPr>
            <p:spPr bwMode="auto">
              <a:xfrm>
                <a:off x="5626" y="1887"/>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0" name="Rectangle 202"/>
              <p:cNvSpPr>
                <a:spLocks noChangeArrowheads="1"/>
              </p:cNvSpPr>
              <p:nvPr userDrawn="1"/>
            </p:nvSpPr>
            <p:spPr bwMode="auto">
              <a:xfrm>
                <a:off x="5626" y="1953"/>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1" name="Rectangle 203"/>
              <p:cNvSpPr>
                <a:spLocks noChangeArrowheads="1"/>
              </p:cNvSpPr>
              <p:nvPr userDrawn="1"/>
            </p:nvSpPr>
            <p:spPr bwMode="auto">
              <a:xfrm>
                <a:off x="5626" y="2018"/>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2" name="Rectangle 204"/>
              <p:cNvSpPr>
                <a:spLocks noChangeArrowheads="1"/>
              </p:cNvSpPr>
              <p:nvPr userDrawn="1"/>
            </p:nvSpPr>
            <p:spPr bwMode="auto">
              <a:xfrm>
                <a:off x="5626" y="2083"/>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sp>
          <p:nvSpPr>
            <p:cNvPr id="6" name="Rectangle 206"/>
            <p:cNvSpPr>
              <a:spLocks noChangeArrowheads="1"/>
            </p:cNvSpPr>
            <p:nvPr userDrawn="1"/>
          </p:nvSpPr>
          <p:spPr bwMode="auto">
            <a:xfrm>
              <a:off x="5626" y="2149"/>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8" name="Rectangle 207"/>
            <p:cNvSpPr>
              <a:spLocks noChangeArrowheads="1"/>
            </p:cNvSpPr>
            <p:nvPr userDrawn="1"/>
          </p:nvSpPr>
          <p:spPr bwMode="auto">
            <a:xfrm>
              <a:off x="5626" y="2214"/>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Rectangle 208"/>
            <p:cNvSpPr>
              <a:spLocks noChangeArrowheads="1"/>
            </p:cNvSpPr>
            <p:nvPr userDrawn="1"/>
          </p:nvSpPr>
          <p:spPr bwMode="auto">
            <a:xfrm>
              <a:off x="5626" y="2284"/>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0" name="Rectangle 209"/>
            <p:cNvSpPr>
              <a:spLocks noChangeArrowheads="1"/>
            </p:cNvSpPr>
            <p:nvPr userDrawn="1"/>
          </p:nvSpPr>
          <p:spPr bwMode="auto">
            <a:xfrm>
              <a:off x="5626" y="2349"/>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1" name="Rectangle 210"/>
            <p:cNvSpPr>
              <a:spLocks noChangeArrowheads="1"/>
            </p:cNvSpPr>
            <p:nvPr userDrawn="1"/>
          </p:nvSpPr>
          <p:spPr bwMode="auto">
            <a:xfrm>
              <a:off x="5626" y="2415"/>
              <a:ext cx="84" cy="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2" name="Rectangle 211"/>
            <p:cNvSpPr>
              <a:spLocks noChangeArrowheads="1"/>
            </p:cNvSpPr>
            <p:nvPr userDrawn="1"/>
          </p:nvSpPr>
          <p:spPr bwMode="auto">
            <a:xfrm>
              <a:off x="5626" y="2480"/>
              <a:ext cx="84" cy="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 name="Rectangle 212"/>
            <p:cNvSpPr>
              <a:spLocks noChangeArrowheads="1"/>
            </p:cNvSpPr>
            <p:nvPr userDrawn="1"/>
          </p:nvSpPr>
          <p:spPr bwMode="auto">
            <a:xfrm>
              <a:off x="5626" y="2546"/>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 name="Rectangle 213"/>
            <p:cNvSpPr>
              <a:spLocks noChangeArrowheads="1"/>
            </p:cNvSpPr>
            <p:nvPr userDrawn="1"/>
          </p:nvSpPr>
          <p:spPr bwMode="auto">
            <a:xfrm>
              <a:off x="5626" y="2611"/>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le 214"/>
            <p:cNvSpPr>
              <a:spLocks noChangeArrowheads="1"/>
            </p:cNvSpPr>
            <p:nvPr userDrawn="1"/>
          </p:nvSpPr>
          <p:spPr bwMode="auto">
            <a:xfrm>
              <a:off x="5626" y="2681"/>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 name="Rectangle 215"/>
            <p:cNvSpPr>
              <a:spLocks noChangeArrowheads="1"/>
            </p:cNvSpPr>
            <p:nvPr userDrawn="1"/>
          </p:nvSpPr>
          <p:spPr bwMode="auto">
            <a:xfrm>
              <a:off x="5626" y="2746"/>
              <a:ext cx="84" cy="3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 name="Rectangle 216"/>
            <p:cNvSpPr>
              <a:spLocks noChangeArrowheads="1"/>
            </p:cNvSpPr>
            <p:nvPr userDrawn="1"/>
          </p:nvSpPr>
          <p:spPr bwMode="auto">
            <a:xfrm>
              <a:off x="5626" y="2812"/>
              <a:ext cx="84"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le 217"/>
            <p:cNvSpPr>
              <a:spLocks noChangeArrowheads="1"/>
            </p:cNvSpPr>
            <p:nvPr userDrawn="1"/>
          </p:nvSpPr>
          <p:spPr bwMode="auto">
            <a:xfrm>
              <a:off x="5710" y="148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9" name="Rectangle 218"/>
            <p:cNvSpPr>
              <a:spLocks noChangeArrowheads="1"/>
            </p:cNvSpPr>
            <p:nvPr userDrawn="1"/>
          </p:nvSpPr>
          <p:spPr bwMode="auto">
            <a:xfrm>
              <a:off x="5710" y="1556"/>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219"/>
            <p:cNvSpPr>
              <a:spLocks noChangeArrowheads="1"/>
            </p:cNvSpPr>
            <p:nvPr userDrawn="1"/>
          </p:nvSpPr>
          <p:spPr bwMode="auto">
            <a:xfrm>
              <a:off x="5710" y="162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220"/>
            <p:cNvSpPr>
              <a:spLocks noChangeArrowheads="1"/>
            </p:cNvSpPr>
            <p:nvPr userDrawn="1"/>
          </p:nvSpPr>
          <p:spPr bwMode="auto">
            <a:xfrm>
              <a:off x="5710" y="168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21"/>
            <p:cNvSpPr>
              <a:spLocks noChangeArrowheads="1"/>
            </p:cNvSpPr>
            <p:nvPr userDrawn="1"/>
          </p:nvSpPr>
          <p:spPr bwMode="auto">
            <a:xfrm>
              <a:off x="5710" y="175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3" name="Rectangle 222"/>
            <p:cNvSpPr>
              <a:spLocks noChangeArrowheads="1"/>
            </p:cNvSpPr>
            <p:nvPr userDrawn="1"/>
          </p:nvSpPr>
          <p:spPr bwMode="auto">
            <a:xfrm>
              <a:off x="5710" y="1817"/>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4" name="Rectangle 223"/>
            <p:cNvSpPr>
              <a:spLocks noChangeArrowheads="1"/>
            </p:cNvSpPr>
            <p:nvPr userDrawn="1"/>
          </p:nvSpPr>
          <p:spPr bwMode="auto">
            <a:xfrm>
              <a:off x="5710" y="1887"/>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5" name="Rectangle 224"/>
            <p:cNvSpPr>
              <a:spLocks noChangeArrowheads="1"/>
            </p:cNvSpPr>
            <p:nvPr userDrawn="1"/>
          </p:nvSpPr>
          <p:spPr bwMode="auto">
            <a:xfrm>
              <a:off x="5710" y="1953"/>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6" name="Rectangle 225"/>
            <p:cNvSpPr>
              <a:spLocks noChangeArrowheads="1"/>
            </p:cNvSpPr>
            <p:nvPr userDrawn="1"/>
          </p:nvSpPr>
          <p:spPr bwMode="auto">
            <a:xfrm>
              <a:off x="5710" y="2018"/>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7" name="Rectangle 226"/>
            <p:cNvSpPr>
              <a:spLocks noChangeArrowheads="1"/>
            </p:cNvSpPr>
            <p:nvPr userDrawn="1"/>
          </p:nvSpPr>
          <p:spPr bwMode="auto">
            <a:xfrm>
              <a:off x="5710" y="2083"/>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8" name="Rectangle 227"/>
            <p:cNvSpPr>
              <a:spLocks noChangeArrowheads="1"/>
            </p:cNvSpPr>
            <p:nvPr userDrawn="1"/>
          </p:nvSpPr>
          <p:spPr bwMode="auto">
            <a:xfrm>
              <a:off x="5710" y="2149"/>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9" name="Rectangle 228"/>
            <p:cNvSpPr>
              <a:spLocks noChangeArrowheads="1"/>
            </p:cNvSpPr>
            <p:nvPr userDrawn="1"/>
          </p:nvSpPr>
          <p:spPr bwMode="auto">
            <a:xfrm>
              <a:off x="5710" y="2214"/>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0" name="Rectangle 229"/>
            <p:cNvSpPr>
              <a:spLocks noChangeArrowheads="1"/>
            </p:cNvSpPr>
            <p:nvPr userDrawn="1"/>
          </p:nvSpPr>
          <p:spPr bwMode="auto">
            <a:xfrm>
              <a:off x="5710" y="2284"/>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1" name="Rectangle 230"/>
            <p:cNvSpPr>
              <a:spLocks noChangeArrowheads="1"/>
            </p:cNvSpPr>
            <p:nvPr userDrawn="1"/>
          </p:nvSpPr>
          <p:spPr bwMode="auto">
            <a:xfrm>
              <a:off x="5710" y="2349"/>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2" name="Rectangle 231"/>
            <p:cNvSpPr>
              <a:spLocks noChangeArrowheads="1"/>
            </p:cNvSpPr>
            <p:nvPr userDrawn="1"/>
          </p:nvSpPr>
          <p:spPr bwMode="auto">
            <a:xfrm>
              <a:off x="5710" y="2415"/>
              <a:ext cx="233"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3" name="Rectangle 232"/>
            <p:cNvSpPr>
              <a:spLocks noChangeArrowheads="1"/>
            </p:cNvSpPr>
            <p:nvPr userDrawn="1"/>
          </p:nvSpPr>
          <p:spPr bwMode="auto">
            <a:xfrm>
              <a:off x="5710" y="2480"/>
              <a:ext cx="233" cy="3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4" name="Rectangle 233"/>
            <p:cNvSpPr>
              <a:spLocks noChangeArrowheads="1"/>
            </p:cNvSpPr>
            <p:nvPr userDrawn="1"/>
          </p:nvSpPr>
          <p:spPr bwMode="auto">
            <a:xfrm>
              <a:off x="5710" y="2546"/>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5" name="Rectangle 234"/>
            <p:cNvSpPr>
              <a:spLocks noChangeArrowheads="1"/>
            </p:cNvSpPr>
            <p:nvPr userDrawn="1"/>
          </p:nvSpPr>
          <p:spPr bwMode="auto">
            <a:xfrm>
              <a:off x="5710" y="2611"/>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6" name="Rectangle 235"/>
            <p:cNvSpPr>
              <a:spLocks noChangeArrowheads="1"/>
            </p:cNvSpPr>
            <p:nvPr userDrawn="1"/>
          </p:nvSpPr>
          <p:spPr bwMode="auto">
            <a:xfrm>
              <a:off x="5710" y="2681"/>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7" name="Rectangle 236"/>
            <p:cNvSpPr>
              <a:spLocks noChangeArrowheads="1"/>
            </p:cNvSpPr>
            <p:nvPr userDrawn="1"/>
          </p:nvSpPr>
          <p:spPr bwMode="auto">
            <a:xfrm>
              <a:off x="5710" y="2746"/>
              <a:ext cx="233"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8" name="Rectangle 237"/>
            <p:cNvSpPr>
              <a:spLocks noChangeArrowheads="1"/>
            </p:cNvSpPr>
            <p:nvPr userDrawn="1"/>
          </p:nvSpPr>
          <p:spPr bwMode="auto">
            <a:xfrm>
              <a:off x="5710" y="2812"/>
              <a:ext cx="233" cy="3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39" name="Rectangle 238"/>
            <p:cNvSpPr>
              <a:spLocks noChangeArrowheads="1"/>
            </p:cNvSpPr>
            <p:nvPr userDrawn="1"/>
          </p:nvSpPr>
          <p:spPr bwMode="auto">
            <a:xfrm>
              <a:off x="6237" y="1887"/>
              <a:ext cx="206" cy="1023"/>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0" name="Rectangle 239"/>
            <p:cNvSpPr>
              <a:spLocks noChangeArrowheads="1"/>
            </p:cNvSpPr>
            <p:nvPr userDrawn="1"/>
          </p:nvSpPr>
          <p:spPr bwMode="auto">
            <a:xfrm>
              <a:off x="6275" y="1808"/>
              <a:ext cx="135" cy="102"/>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1" name="Rectangle 240"/>
            <p:cNvSpPr>
              <a:spLocks noChangeArrowheads="1"/>
            </p:cNvSpPr>
            <p:nvPr userDrawn="1"/>
          </p:nvSpPr>
          <p:spPr bwMode="auto">
            <a:xfrm>
              <a:off x="6312" y="1756"/>
              <a:ext cx="56" cy="103"/>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2" name="Rectangle 241"/>
            <p:cNvSpPr>
              <a:spLocks noChangeArrowheads="1"/>
            </p:cNvSpPr>
            <p:nvPr userDrawn="1"/>
          </p:nvSpPr>
          <p:spPr bwMode="auto">
            <a:xfrm>
              <a:off x="6172" y="1938"/>
              <a:ext cx="336" cy="97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3" name="Rectangle 242"/>
            <p:cNvSpPr>
              <a:spLocks noChangeArrowheads="1"/>
            </p:cNvSpPr>
            <p:nvPr userDrawn="1"/>
          </p:nvSpPr>
          <p:spPr bwMode="auto">
            <a:xfrm>
              <a:off x="6237" y="195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4" name="Rectangle 243"/>
            <p:cNvSpPr>
              <a:spLocks noChangeArrowheads="1"/>
            </p:cNvSpPr>
            <p:nvPr userDrawn="1"/>
          </p:nvSpPr>
          <p:spPr bwMode="auto">
            <a:xfrm>
              <a:off x="6237" y="2018"/>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5" name="Rectangle 244"/>
            <p:cNvSpPr>
              <a:spLocks noChangeArrowheads="1"/>
            </p:cNvSpPr>
            <p:nvPr userDrawn="1"/>
          </p:nvSpPr>
          <p:spPr bwMode="auto">
            <a:xfrm>
              <a:off x="6237" y="2079"/>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6" name="Rectangle 245"/>
            <p:cNvSpPr>
              <a:spLocks noChangeArrowheads="1"/>
            </p:cNvSpPr>
            <p:nvPr userDrawn="1"/>
          </p:nvSpPr>
          <p:spPr bwMode="auto">
            <a:xfrm>
              <a:off x="6237" y="2139"/>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7" name="Rectangle 246"/>
            <p:cNvSpPr>
              <a:spLocks noChangeArrowheads="1"/>
            </p:cNvSpPr>
            <p:nvPr userDrawn="1"/>
          </p:nvSpPr>
          <p:spPr bwMode="auto">
            <a:xfrm>
              <a:off x="6237" y="2200"/>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8" name="Rectangle 247"/>
            <p:cNvSpPr>
              <a:spLocks noChangeArrowheads="1"/>
            </p:cNvSpPr>
            <p:nvPr userDrawn="1"/>
          </p:nvSpPr>
          <p:spPr bwMode="auto">
            <a:xfrm>
              <a:off x="6237" y="2261"/>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49" name="Rectangle 248"/>
            <p:cNvSpPr>
              <a:spLocks noChangeArrowheads="1"/>
            </p:cNvSpPr>
            <p:nvPr userDrawn="1"/>
          </p:nvSpPr>
          <p:spPr bwMode="auto">
            <a:xfrm>
              <a:off x="6237" y="2321"/>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0" name="Rectangle 249"/>
            <p:cNvSpPr>
              <a:spLocks noChangeArrowheads="1"/>
            </p:cNvSpPr>
            <p:nvPr userDrawn="1"/>
          </p:nvSpPr>
          <p:spPr bwMode="auto">
            <a:xfrm>
              <a:off x="6237" y="2382"/>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1" name="Rectangle 250"/>
            <p:cNvSpPr>
              <a:spLocks noChangeArrowheads="1"/>
            </p:cNvSpPr>
            <p:nvPr userDrawn="1"/>
          </p:nvSpPr>
          <p:spPr bwMode="auto">
            <a:xfrm>
              <a:off x="6237" y="2443"/>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2" name="Rectangle 251"/>
            <p:cNvSpPr>
              <a:spLocks noChangeArrowheads="1"/>
            </p:cNvSpPr>
            <p:nvPr userDrawn="1"/>
          </p:nvSpPr>
          <p:spPr bwMode="auto">
            <a:xfrm>
              <a:off x="6237" y="2504"/>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3" name="Rectangle 252"/>
            <p:cNvSpPr>
              <a:spLocks noChangeArrowheads="1"/>
            </p:cNvSpPr>
            <p:nvPr userDrawn="1"/>
          </p:nvSpPr>
          <p:spPr bwMode="auto">
            <a:xfrm>
              <a:off x="6237" y="2564"/>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4" name="Rectangle 253"/>
            <p:cNvSpPr>
              <a:spLocks noChangeArrowheads="1"/>
            </p:cNvSpPr>
            <p:nvPr userDrawn="1"/>
          </p:nvSpPr>
          <p:spPr bwMode="auto">
            <a:xfrm>
              <a:off x="6237" y="2625"/>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5" name="Rectangle 254"/>
            <p:cNvSpPr>
              <a:spLocks noChangeArrowheads="1"/>
            </p:cNvSpPr>
            <p:nvPr userDrawn="1"/>
          </p:nvSpPr>
          <p:spPr bwMode="auto">
            <a:xfrm>
              <a:off x="6237" y="2686"/>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6" name="Rectangle 255"/>
            <p:cNvSpPr>
              <a:spLocks noChangeArrowheads="1"/>
            </p:cNvSpPr>
            <p:nvPr userDrawn="1"/>
          </p:nvSpPr>
          <p:spPr bwMode="auto">
            <a:xfrm>
              <a:off x="6237" y="2746"/>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7" name="Rectangle 256"/>
            <p:cNvSpPr>
              <a:spLocks noChangeArrowheads="1"/>
            </p:cNvSpPr>
            <p:nvPr userDrawn="1"/>
          </p:nvSpPr>
          <p:spPr bwMode="auto">
            <a:xfrm>
              <a:off x="6237" y="2807"/>
              <a:ext cx="206"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8" name="Rectangle 257"/>
            <p:cNvSpPr>
              <a:spLocks noChangeArrowheads="1"/>
            </p:cNvSpPr>
            <p:nvPr userDrawn="1"/>
          </p:nvSpPr>
          <p:spPr bwMode="auto">
            <a:xfrm>
              <a:off x="6237" y="2868"/>
              <a:ext cx="206"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59" name="Rectangle 258"/>
            <p:cNvSpPr>
              <a:spLocks noChangeArrowheads="1"/>
            </p:cNvSpPr>
            <p:nvPr userDrawn="1"/>
          </p:nvSpPr>
          <p:spPr bwMode="auto">
            <a:xfrm>
              <a:off x="6167"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60" name="Rectangle 259"/>
            <p:cNvSpPr>
              <a:spLocks noChangeArrowheads="1"/>
            </p:cNvSpPr>
            <p:nvPr userDrawn="1"/>
          </p:nvSpPr>
          <p:spPr bwMode="auto">
            <a:xfrm>
              <a:off x="6167"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61" name="Rectangle 260"/>
            <p:cNvSpPr>
              <a:spLocks noChangeArrowheads="1"/>
            </p:cNvSpPr>
            <p:nvPr userDrawn="1"/>
          </p:nvSpPr>
          <p:spPr bwMode="auto">
            <a:xfrm>
              <a:off x="6167"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62" name="Rectangle 261"/>
            <p:cNvSpPr>
              <a:spLocks noChangeArrowheads="1"/>
            </p:cNvSpPr>
            <p:nvPr userDrawn="1"/>
          </p:nvSpPr>
          <p:spPr bwMode="auto">
            <a:xfrm>
              <a:off x="6167"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63" name="Rectangle 262"/>
            <p:cNvSpPr>
              <a:spLocks noChangeArrowheads="1"/>
            </p:cNvSpPr>
            <p:nvPr userDrawn="1"/>
          </p:nvSpPr>
          <p:spPr bwMode="auto">
            <a:xfrm>
              <a:off x="6167"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64" name="Rectangle 263"/>
            <p:cNvSpPr>
              <a:spLocks noChangeArrowheads="1"/>
            </p:cNvSpPr>
            <p:nvPr userDrawn="1"/>
          </p:nvSpPr>
          <p:spPr bwMode="auto">
            <a:xfrm>
              <a:off x="6167"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65" name="Rectangle 264"/>
            <p:cNvSpPr>
              <a:spLocks noChangeArrowheads="1"/>
            </p:cNvSpPr>
            <p:nvPr userDrawn="1"/>
          </p:nvSpPr>
          <p:spPr bwMode="auto">
            <a:xfrm>
              <a:off x="6167"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66" name="Rectangle 265"/>
            <p:cNvSpPr>
              <a:spLocks noChangeArrowheads="1"/>
            </p:cNvSpPr>
            <p:nvPr userDrawn="1"/>
          </p:nvSpPr>
          <p:spPr bwMode="auto">
            <a:xfrm>
              <a:off x="6167"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67" name="Rectangle 266"/>
            <p:cNvSpPr>
              <a:spLocks noChangeArrowheads="1"/>
            </p:cNvSpPr>
            <p:nvPr userDrawn="1"/>
          </p:nvSpPr>
          <p:spPr bwMode="auto">
            <a:xfrm>
              <a:off x="6167"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68" name="Rectangle 267"/>
            <p:cNvSpPr>
              <a:spLocks noChangeArrowheads="1"/>
            </p:cNvSpPr>
            <p:nvPr userDrawn="1"/>
          </p:nvSpPr>
          <p:spPr bwMode="auto">
            <a:xfrm>
              <a:off x="6167"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69" name="Rectangle 268"/>
            <p:cNvSpPr>
              <a:spLocks noChangeArrowheads="1"/>
            </p:cNvSpPr>
            <p:nvPr userDrawn="1"/>
          </p:nvSpPr>
          <p:spPr bwMode="auto">
            <a:xfrm>
              <a:off x="6167"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0" name="Rectangle 269"/>
            <p:cNvSpPr>
              <a:spLocks noChangeArrowheads="1"/>
            </p:cNvSpPr>
            <p:nvPr userDrawn="1"/>
          </p:nvSpPr>
          <p:spPr bwMode="auto">
            <a:xfrm>
              <a:off x="6167"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1" name="Rectangle 270"/>
            <p:cNvSpPr>
              <a:spLocks noChangeArrowheads="1"/>
            </p:cNvSpPr>
            <p:nvPr userDrawn="1"/>
          </p:nvSpPr>
          <p:spPr bwMode="auto">
            <a:xfrm>
              <a:off x="6167"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2" name="Rectangle 271"/>
            <p:cNvSpPr>
              <a:spLocks noChangeArrowheads="1"/>
            </p:cNvSpPr>
            <p:nvPr userDrawn="1"/>
          </p:nvSpPr>
          <p:spPr bwMode="auto">
            <a:xfrm>
              <a:off x="6167"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3" name="Rectangle 272"/>
            <p:cNvSpPr>
              <a:spLocks noChangeArrowheads="1"/>
            </p:cNvSpPr>
            <p:nvPr userDrawn="1"/>
          </p:nvSpPr>
          <p:spPr bwMode="auto">
            <a:xfrm>
              <a:off x="6167"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4" name="Rectangle 273"/>
            <p:cNvSpPr>
              <a:spLocks noChangeArrowheads="1"/>
            </p:cNvSpPr>
            <p:nvPr userDrawn="1"/>
          </p:nvSpPr>
          <p:spPr bwMode="auto">
            <a:xfrm>
              <a:off x="6443" y="1985"/>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5" name="Rectangle 274"/>
            <p:cNvSpPr>
              <a:spLocks noChangeArrowheads="1"/>
            </p:cNvSpPr>
            <p:nvPr userDrawn="1"/>
          </p:nvSpPr>
          <p:spPr bwMode="auto">
            <a:xfrm>
              <a:off x="6443" y="2046"/>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6" name="Rectangle 275"/>
            <p:cNvSpPr>
              <a:spLocks noChangeArrowheads="1"/>
            </p:cNvSpPr>
            <p:nvPr userDrawn="1"/>
          </p:nvSpPr>
          <p:spPr bwMode="auto">
            <a:xfrm>
              <a:off x="6443" y="2107"/>
              <a:ext cx="70" cy="3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7" name="Rectangle 276"/>
            <p:cNvSpPr>
              <a:spLocks noChangeArrowheads="1"/>
            </p:cNvSpPr>
            <p:nvPr userDrawn="1"/>
          </p:nvSpPr>
          <p:spPr bwMode="auto">
            <a:xfrm>
              <a:off x="6443" y="2167"/>
              <a:ext cx="70" cy="3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8" name="Rectangle 277"/>
            <p:cNvSpPr>
              <a:spLocks noChangeArrowheads="1"/>
            </p:cNvSpPr>
            <p:nvPr userDrawn="1"/>
          </p:nvSpPr>
          <p:spPr bwMode="auto">
            <a:xfrm>
              <a:off x="6443" y="223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79" name="Rectangle 278"/>
            <p:cNvSpPr>
              <a:spLocks noChangeArrowheads="1"/>
            </p:cNvSpPr>
            <p:nvPr userDrawn="1"/>
          </p:nvSpPr>
          <p:spPr bwMode="auto">
            <a:xfrm>
              <a:off x="6443" y="2293"/>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80" name="Rectangle 279"/>
            <p:cNvSpPr>
              <a:spLocks noChangeArrowheads="1"/>
            </p:cNvSpPr>
            <p:nvPr userDrawn="1"/>
          </p:nvSpPr>
          <p:spPr bwMode="auto">
            <a:xfrm>
              <a:off x="6443" y="2354"/>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81" name="Rectangle 280"/>
            <p:cNvSpPr>
              <a:spLocks noChangeArrowheads="1"/>
            </p:cNvSpPr>
            <p:nvPr userDrawn="1"/>
          </p:nvSpPr>
          <p:spPr bwMode="auto">
            <a:xfrm>
              <a:off x="6443" y="2415"/>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82" name="Rectangle 281"/>
            <p:cNvSpPr>
              <a:spLocks noChangeArrowheads="1"/>
            </p:cNvSpPr>
            <p:nvPr userDrawn="1"/>
          </p:nvSpPr>
          <p:spPr bwMode="auto">
            <a:xfrm>
              <a:off x="6443" y="247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83" name="Rectangle 282"/>
            <p:cNvSpPr>
              <a:spLocks noChangeArrowheads="1"/>
            </p:cNvSpPr>
            <p:nvPr userDrawn="1"/>
          </p:nvSpPr>
          <p:spPr bwMode="auto">
            <a:xfrm>
              <a:off x="6443" y="2536"/>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84" name="Rectangle 283"/>
            <p:cNvSpPr>
              <a:spLocks noChangeArrowheads="1"/>
            </p:cNvSpPr>
            <p:nvPr userDrawn="1"/>
          </p:nvSpPr>
          <p:spPr bwMode="auto">
            <a:xfrm>
              <a:off x="6443" y="2597"/>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85" name="Rectangle 284"/>
            <p:cNvSpPr>
              <a:spLocks noChangeArrowheads="1"/>
            </p:cNvSpPr>
            <p:nvPr userDrawn="1"/>
          </p:nvSpPr>
          <p:spPr bwMode="auto">
            <a:xfrm>
              <a:off x="6443" y="265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86" name="Rectangle 285"/>
            <p:cNvSpPr>
              <a:spLocks noChangeArrowheads="1"/>
            </p:cNvSpPr>
            <p:nvPr userDrawn="1"/>
          </p:nvSpPr>
          <p:spPr bwMode="auto">
            <a:xfrm>
              <a:off x="6443" y="2718"/>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87" name="Rectangle 286"/>
            <p:cNvSpPr>
              <a:spLocks noChangeArrowheads="1"/>
            </p:cNvSpPr>
            <p:nvPr userDrawn="1"/>
          </p:nvSpPr>
          <p:spPr bwMode="auto">
            <a:xfrm>
              <a:off x="6443" y="2779"/>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88" name="Rectangle 287"/>
            <p:cNvSpPr>
              <a:spLocks noChangeArrowheads="1"/>
            </p:cNvSpPr>
            <p:nvPr userDrawn="1"/>
          </p:nvSpPr>
          <p:spPr bwMode="auto">
            <a:xfrm>
              <a:off x="6443" y="2840"/>
              <a:ext cx="70" cy="2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89" name="Rectangle 288"/>
            <p:cNvSpPr>
              <a:spLocks noChangeArrowheads="1"/>
            </p:cNvSpPr>
            <p:nvPr userDrawn="1"/>
          </p:nvSpPr>
          <p:spPr bwMode="auto">
            <a:xfrm>
              <a:off x="6312" y="1738"/>
              <a:ext cx="56" cy="1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0" name="Rectangle 289"/>
            <p:cNvSpPr>
              <a:spLocks noChangeArrowheads="1"/>
            </p:cNvSpPr>
            <p:nvPr userDrawn="1"/>
          </p:nvSpPr>
          <p:spPr bwMode="auto">
            <a:xfrm>
              <a:off x="5056" y="533"/>
              <a:ext cx="28" cy="3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1" name="Rectangle 290"/>
            <p:cNvSpPr>
              <a:spLocks noChangeArrowheads="1"/>
            </p:cNvSpPr>
            <p:nvPr userDrawn="1"/>
          </p:nvSpPr>
          <p:spPr bwMode="auto">
            <a:xfrm>
              <a:off x="5033" y="799"/>
              <a:ext cx="74" cy="136"/>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2" name="Rectangle 291"/>
            <p:cNvSpPr>
              <a:spLocks noChangeArrowheads="1"/>
            </p:cNvSpPr>
            <p:nvPr userDrawn="1"/>
          </p:nvSpPr>
          <p:spPr bwMode="auto">
            <a:xfrm>
              <a:off x="5033" y="799"/>
              <a:ext cx="46" cy="13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3" name="Rectangle 292"/>
            <p:cNvSpPr>
              <a:spLocks noChangeArrowheads="1"/>
            </p:cNvSpPr>
            <p:nvPr userDrawn="1"/>
          </p:nvSpPr>
          <p:spPr bwMode="auto">
            <a:xfrm>
              <a:off x="4841" y="1247"/>
              <a:ext cx="322" cy="1621"/>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4" name="Rectangle 293"/>
            <p:cNvSpPr>
              <a:spLocks noChangeArrowheads="1"/>
            </p:cNvSpPr>
            <p:nvPr userDrawn="1"/>
          </p:nvSpPr>
          <p:spPr bwMode="auto">
            <a:xfrm>
              <a:off x="5163" y="1247"/>
              <a:ext cx="103" cy="1621"/>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5" name="Rectangle 294"/>
            <p:cNvSpPr>
              <a:spLocks noChangeArrowheads="1"/>
            </p:cNvSpPr>
            <p:nvPr userDrawn="1"/>
          </p:nvSpPr>
          <p:spPr bwMode="auto">
            <a:xfrm>
              <a:off x="5033" y="1770"/>
              <a:ext cx="60"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6" name="Rectangle 295"/>
            <p:cNvSpPr>
              <a:spLocks noChangeArrowheads="1"/>
            </p:cNvSpPr>
            <p:nvPr userDrawn="1"/>
          </p:nvSpPr>
          <p:spPr bwMode="auto">
            <a:xfrm>
              <a:off x="4907" y="1770"/>
              <a:ext cx="5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7" name="Rectangle 296"/>
            <p:cNvSpPr>
              <a:spLocks noChangeArrowheads="1"/>
            </p:cNvSpPr>
            <p:nvPr userDrawn="1"/>
          </p:nvSpPr>
          <p:spPr bwMode="auto">
            <a:xfrm>
              <a:off x="5247" y="1770"/>
              <a:ext cx="66" cy="109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8" name="Rectangle 297"/>
            <p:cNvSpPr>
              <a:spLocks noChangeArrowheads="1"/>
            </p:cNvSpPr>
            <p:nvPr userDrawn="1"/>
          </p:nvSpPr>
          <p:spPr bwMode="auto">
            <a:xfrm>
              <a:off x="5247" y="1770"/>
              <a:ext cx="80" cy="1098"/>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9" name="Rectangle 298"/>
            <p:cNvSpPr>
              <a:spLocks noChangeArrowheads="1"/>
            </p:cNvSpPr>
            <p:nvPr userDrawn="1"/>
          </p:nvSpPr>
          <p:spPr bwMode="auto">
            <a:xfrm>
              <a:off x="5173"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00" name="Rectangle 299"/>
            <p:cNvSpPr>
              <a:spLocks noChangeArrowheads="1"/>
            </p:cNvSpPr>
            <p:nvPr userDrawn="1"/>
          </p:nvSpPr>
          <p:spPr bwMode="auto">
            <a:xfrm>
              <a:off x="4762" y="1770"/>
              <a:ext cx="74" cy="1098"/>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01" name="Rectangle 300"/>
            <p:cNvSpPr>
              <a:spLocks noChangeArrowheads="1"/>
            </p:cNvSpPr>
            <p:nvPr userDrawn="1"/>
          </p:nvSpPr>
          <p:spPr bwMode="auto">
            <a:xfrm>
              <a:off x="5247" y="1448"/>
              <a:ext cx="38" cy="1420"/>
            </a:xfrm>
            <a:prstGeom prst="rect">
              <a:avLst/>
            </a:prstGeom>
            <a:solidFill>
              <a:srgbClr val="4EB1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02" name="Rectangle 301"/>
            <p:cNvSpPr>
              <a:spLocks noChangeArrowheads="1"/>
            </p:cNvSpPr>
            <p:nvPr userDrawn="1"/>
          </p:nvSpPr>
          <p:spPr bwMode="auto">
            <a:xfrm>
              <a:off x="5145" y="1448"/>
              <a:ext cx="42"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03" name="Rectangle 302"/>
            <p:cNvSpPr>
              <a:spLocks noChangeArrowheads="1"/>
            </p:cNvSpPr>
            <p:nvPr userDrawn="1"/>
          </p:nvSpPr>
          <p:spPr bwMode="auto">
            <a:xfrm>
              <a:off x="4813" y="1448"/>
              <a:ext cx="47" cy="1420"/>
            </a:xfrm>
            <a:prstGeom prst="rect">
              <a:avLst/>
            </a:prstGeom>
            <a:solidFill>
              <a:srgbClr val="BADB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04" name="Freeform 303"/>
            <p:cNvSpPr>
              <a:spLocks/>
            </p:cNvSpPr>
            <p:nvPr userDrawn="1"/>
          </p:nvSpPr>
          <p:spPr bwMode="auto">
            <a:xfrm>
              <a:off x="4841" y="902"/>
              <a:ext cx="322" cy="345"/>
            </a:xfrm>
            <a:custGeom>
              <a:avLst/>
              <a:gdLst>
                <a:gd name="T0" fmla="*/ 238 w 322"/>
                <a:gd name="T1" fmla="*/ 0 h 345"/>
                <a:gd name="T2" fmla="*/ 192 w 322"/>
                <a:gd name="T3" fmla="*/ 0 h 345"/>
                <a:gd name="T4" fmla="*/ 0 w 322"/>
                <a:gd name="T5" fmla="*/ 345 h 345"/>
                <a:gd name="T6" fmla="*/ 322 w 322"/>
                <a:gd name="T7" fmla="*/ 345 h 345"/>
                <a:gd name="T8" fmla="*/ 238 w 322"/>
                <a:gd name="T9" fmla="*/ 0 h 345"/>
              </a:gdLst>
              <a:ahLst/>
              <a:cxnLst>
                <a:cxn ang="0">
                  <a:pos x="T0" y="T1"/>
                </a:cxn>
                <a:cxn ang="0">
                  <a:pos x="T2" y="T3"/>
                </a:cxn>
                <a:cxn ang="0">
                  <a:pos x="T4" y="T5"/>
                </a:cxn>
                <a:cxn ang="0">
                  <a:pos x="T6" y="T7"/>
                </a:cxn>
                <a:cxn ang="0">
                  <a:pos x="T8" y="T9"/>
                </a:cxn>
              </a:cxnLst>
              <a:rect l="0" t="0" r="r" b="b"/>
              <a:pathLst>
                <a:path w="322" h="345">
                  <a:moveTo>
                    <a:pt x="238" y="0"/>
                  </a:moveTo>
                  <a:lnTo>
                    <a:pt x="192" y="0"/>
                  </a:lnTo>
                  <a:lnTo>
                    <a:pt x="0" y="345"/>
                  </a:lnTo>
                  <a:lnTo>
                    <a:pt x="322" y="345"/>
                  </a:lnTo>
                  <a:lnTo>
                    <a:pt x="23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05" name="Freeform 304"/>
            <p:cNvSpPr>
              <a:spLocks/>
            </p:cNvSpPr>
            <p:nvPr userDrawn="1"/>
          </p:nvSpPr>
          <p:spPr bwMode="auto">
            <a:xfrm>
              <a:off x="5079" y="902"/>
              <a:ext cx="187" cy="345"/>
            </a:xfrm>
            <a:custGeom>
              <a:avLst/>
              <a:gdLst>
                <a:gd name="T0" fmla="*/ 187 w 187"/>
                <a:gd name="T1" fmla="*/ 345 h 345"/>
                <a:gd name="T2" fmla="*/ 28 w 187"/>
                <a:gd name="T3" fmla="*/ 0 h 345"/>
                <a:gd name="T4" fmla="*/ 0 w 187"/>
                <a:gd name="T5" fmla="*/ 0 h 345"/>
                <a:gd name="T6" fmla="*/ 84 w 187"/>
                <a:gd name="T7" fmla="*/ 345 h 345"/>
                <a:gd name="T8" fmla="*/ 187 w 187"/>
                <a:gd name="T9" fmla="*/ 345 h 345"/>
              </a:gdLst>
              <a:ahLst/>
              <a:cxnLst>
                <a:cxn ang="0">
                  <a:pos x="T0" y="T1"/>
                </a:cxn>
                <a:cxn ang="0">
                  <a:pos x="T2" y="T3"/>
                </a:cxn>
                <a:cxn ang="0">
                  <a:pos x="T4" y="T5"/>
                </a:cxn>
                <a:cxn ang="0">
                  <a:pos x="T6" y="T7"/>
                </a:cxn>
                <a:cxn ang="0">
                  <a:pos x="T8" y="T9"/>
                </a:cxn>
              </a:cxnLst>
              <a:rect l="0" t="0" r="r" b="b"/>
              <a:pathLst>
                <a:path w="187" h="345">
                  <a:moveTo>
                    <a:pt x="187" y="345"/>
                  </a:moveTo>
                  <a:lnTo>
                    <a:pt x="28" y="0"/>
                  </a:lnTo>
                  <a:lnTo>
                    <a:pt x="0" y="0"/>
                  </a:lnTo>
                  <a:lnTo>
                    <a:pt x="84" y="345"/>
                  </a:lnTo>
                  <a:lnTo>
                    <a:pt x="187" y="345"/>
                  </a:lnTo>
                  <a:close/>
                </a:path>
              </a:pathLst>
            </a:custGeom>
            <a:solidFill>
              <a:srgbClr val="BAD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06" name="Rectangle 305"/>
            <p:cNvSpPr>
              <a:spLocks noChangeArrowheads="1"/>
            </p:cNvSpPr>
            <p:nvPr userDrawn="1"/>
          </p:nvSpPr>
          <p:spPr bwMode="auto">
            <a:xfrm>
              <a:off x="4935" y="1247"/>
              <a:ext cx="126" cy="5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07" name="Rectangle 306"/>
            <p:cNvSpPr>
              <a:spLocks noChangeArrowheads="1"/>
            </p:cNvSpPr>
            <p:nvPr userDrawn="1"/>
          </p:nvSpPr>
          <p:spPr bwMode="auto">
            <a:xfrm>
              <a:off x="4916" y="1247"/>
              <a:ext cx="163" cy="19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08" name="Rectangle 307"/>
            <p:cNvSpPr>
              <a:spLocks noChangeArrowheads="1"/>
            </p:cNvSpPr>
            <p:nvPr userDrawn="1"/>
          </p:nvSpPr>
          <p:spPr bwMode="auto">
            <a:xfrm>
              <a:off x="4813" y="1794"/>
              <a:ext cx="14"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09" name="Rectangle 308"/>
            <p:cNvSpPr>
              <a:spLocks noChangeArrowheads="1"/>
            </p:cNvSpPr>
            <p:nvPr userDrawn="1"/>
          </p:nvSpPr>
          <p:spPr bwMode="auto">
            <a:xfrm>
              <a:off x="4841"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10" name="Rectangle 309"/>
            <p:cNvSpPr>
              <a:spLocks noChangeArrowheads="1"/>
            </p:cNvSpPr>
            <p:nvPr userDrawn="1"/>
          </p:nvSpPr>
          <p:spPr bwMode="auto">
            <a:xfrm>
              <a:off x="4874" y="1224"/>
              <a:ext cx="14"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11" name="Rectangle 310"/>
            <p:cNvSpPr>
              <a:spLocks noChangeArrowheads="1"/>
            </p:cNvSpPr>
            <p:nvPr userDrawn="1"/>
          </p:nvSpPr>
          <p:spPr bwMode="auto">
            <a:xfrm>
              <a:off x="5117" y="1224"/>
              <a:ext cx="9" cy="16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12" name="Rectangle 311"/>
            <p:cNvSpPr>
              <a:spLocks noChangeArrowheads="1"/>
            </p:cNvSpPr>
            <p:nvPr userDrawn="1"/>
          </p:nvSpPr>
          <p:spPr bwMode="auto">
            <a:xfrm>
              <a:off x="5145" y="1472"/>
              <a:ext cx="14"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13" name="Rectangle 312"/>
            <p:cNvSpPr>
              <a:spLocks noChangeArrowheads="1"/>
            </p:cNvSpPr>
            <p:nvPr userDrawn="1"/>
          </p:nvSpPr>
          <p:spPr bwMode="auto">
            <a:xfrm>
              <a:off x="5177" y="1794"/>
              <a:ext cx="10" cy="11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14" name="Rectangle 313"/>
            <p:cNvSpPr>
              <a:spLocks noChangeArrowheads="1"/>
            </p:cNvSpPr>
            <p:nvPr userDrawn="1"/>
          </p:nvSpPr>
          <p:spPr bwMode="auto">
            <a:xfrm>
              <a:off x="4921" y="179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15" name="Rectangle 314"/>
            <p:cNvSpPr>
              <a:spLocks noChangeArrowheads="1"/>
            </p:cNvSpPr>
            <p:nvPr userDrawn="1"/>
          </p:nvSpPr>
          <p:spPr bwMode="auto">
            <a:xfrm>
              <a:off x="4921" y="1840"/>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16" name="Rectangle 315"/>
            <p:cNvSpPr>
              <a:spLocks noChangeArrowheads="1"/>
            </p:cNvSpPr>
            <p:nvPr userDrawn="1"/>
          </p:nvSpPr>
          <p:spPr bwMode="auto">
            <a:xfrm>
              <a:off x="4921" y="1887"/>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17" name="Rectangle 316"/>
            <p:cNvSpPr>
              <a:spLocks noChangeArrowheads="1"/>
            </p:cNvSpPr>
            <p:nvPr userDrawn="1"/>
          </p:nvSpPr>
          <p:spPr bwMode="auto">
            <a:xfrm>
              <a:off x="4921" y="193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18" name="Rectangle 317"/>
            <p:cNvSpPr>
              <a:spLocks noChangeArrowheads="1"/>
            </p:cNvSpPr>
            <p:nvPr userDrawn="1"/>
          </p:nvSpPr>
          <p:spPr bwMode="auto">
            <a:xfrm>
              <a:off x="4921" y="19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19" name="Rectangle 318"/>
            <p:cNvSpPr>
              <a:spLocks noChangeArrowheads="1"/>
            </p:cNvSpPr>
            <p:nvPr userDrawn="1"/>
          </p:nvSpPr>
          <p:spPr bwMode="auto">
            <a:xfrm>
              <a:off x="4921" y="202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20" name="Rectangle 319"/>
            <p:cNvSpPr>
              <a:spLocks noChangeArrowheads="1"/>
            </p:cNvSpPr>
            <p:nvPr userDrawn="1"/>
          </p:nvSpPr>
          <p:spPr bwMode="auto">
            <a:xfrm>
              <a:off x="4921" y="207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21" name="Rectangle 320"/>
            <p:cNvSpPr>
              <a:spLocks noChangeArrowheads="1"/>
            </p:cNvSpPr>
            <p:nvPr userDrawn="1"/>
          </p:nvSpPr>
          <p:spPr bwMode="auto">
            <a:xfrm>
              <a:off x="4921" y="21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22" name="Rectangle 321"/>
            <p:cNvSpPr>
              <a:spLocks noChangeArrowheads="1"/>
            </p:cNvSpPr>
            <p:nvPr userDrawn="1"/>
          </p:nvSpPr>
          <p:spPr bwMode="auto">
            <a:xfrm>
              <a:off x="4921" y="216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23" name="Rectangle 322"/>
            <p:cNvSpPr>
              <a:spLocks noChangeArrowheads="1"/>
            </p:cNvSpPr>
            <p:nvPr userDrawn="1"/>
          </p:nvSpPr>
          <p:spPr bwMode="auto">
            <a:xfrm>
              <a:off x="4921" y="221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24" name="Rectangle 323"/>
            <p:cNvSpPr>
              <a:spLocks noChangeArrowheads="1"/>
            </p:cNvSpPr>
            <p:nvPr userDrawn="1"/>
          </p:nvSpPr>
          <p:spPr bwMode="auto">
            <a:xfrm>
              <a:off x="4921" y="226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25" name="Rectangle 324"/>
            <p:cNvSpPr>
              <a:spLocks noChangeArrowheads="1"/>
            </p:cNvSpPr>
            <p:nvPr userDrawn="1"/>
          </p:nvSpPr>
          <p:spPr bwMode="auto">
            <a:xfrm>
              <a:off x="4921" y="230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26" name="Rectangle 325"/>
            <p:cNvSpPr>
              <a:spLocks noChangeArrowheads="1"/>
            </p:cNvSpPr>
            <p:nvPr userDrawn="1"/>
          </p:nvSpPr>
          <p:spPr bwMode="auto">
            <a:xfrm>
              <a:off x="4921" y="235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27" name="Rectangle 326"/>
            <p:cNvSpPr>
              <a:spLocks noChangeArrowheads="1"/>
            </p:cNvSpPr>
            <p:nvPr userDrawn="1"/>
          </p:nvSpPr>
          <p:spPr bwMode="auto">
            <a:xfrm>
              <a:off x="4921" y="240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28" name="Rectangle 327"/>
            <p:cNvSpPr>
              <a:spLocks noChangeArrowheads="1"/>
            </p:cNvSpPr>
            <p:nvPr userDrawn="1"/>
          </p:nvSpPr>
          <p:spPr bwMode="auto">
            <a:xfrm>
              <a:off x="4921" y="244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29" name="Rectangle 328"/>
            <p:cNvSpPr>
              <a:spLocks noChangeArrowheads="1"/>
            </p:cNvSpPr>
            <p:nvPr userDrawn="1"/>
          </p:nvSpPr>
          <p:spPr bwMode="auto">
            <a:xfrm>
              <a:off x="4921" y="249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0" name="Rectangle 329"/>
            <p:cNvSpPr>
              <a:spLocks noChangeArrowheads="1"/>
            </p:cNvSpPr>
            <p:nvPr userDrawn="1"/>
          </p:nvSpPr>
          <p:spPr bwMode="auto">
            <a:xfrm>
              <a:off x="4921" y="254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1" name="Rectangle 330"/>
            <p:cNvSpPr>
              <a:spLocks noChangeArrowheads="1"/>
            </p:cNvSpPr>
            <p:nvPr userDrawn="1"/>
          </p:nvSpPr>
          <p:spPr bwMode="auto">
            <a:xfrm>
              <a:off x="4921" y="258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2" name="Rectangle 331"/>
            <p:cNvSpPr>
              <a:spLocks noChangeArrowheads="1"/>
            </p:cNvSpPr>
            <p:nvPr userDrawn="1"/>
          </p:nvSpPr>
          <p:spPr bwMode="auto">
            <a:xfrm>
              <a:off x="4921" y="263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3" name="Rectangle 332"/>
            <p:cNvSpPr>
              <a:spLocks noChangeArrowheads="1"/>
            </p:cNvSpPr>
            <p:nvPr userDrawn="1"/>
          </p:nvSpPr>
          <p:spPr bwMode="auto">
            <a:xfrm>
              <a:off x="4921" y="268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4" name="Rectangle 333"/>
            <p:cNvSpPr>
              <a:spLocks noChangeArrowheads="1"/>
            </p:cNvSpPr>
            <p:nvPr userDrawn="1"/>
          </p:nvSpPr>
          <p:spPr bwMode="auto">
            <a:xfrm>
              <a:off x="4921" y="2728"/>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5" name="Rectangle 334"/>
            <p:cNvSpPr>
              <a:spLocks noChangeArrowheads="1"/>
            </p:cNvSpPr>
            <p:nvPr userDrawn="1"/>
          </p:nvSpPr>
          <p:spPr bwMode="auto">
            <a:xfrm>
              <a:off x="4921" y="2774"/>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6" name="Rectangle 335"/>
            <p:cNvSpPr>
              <a:spLocks noChangeArrowheads="1"/>
            </p:cNvSpPr>
            <p:nvPr userDrawn="1"/>
          </p:nvSpPr>
          <p:spPr bwMode="auto">
            <a:xfrm>
              <a:off x="4921" y="282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7" name="Rectangle 336"/>
            <p:cNvSpPr>
              <a:spLocks noChangeArrowheads="1"/>
            </p:cNvSpPr>
            <p:nvPr userDrawn="1"/>
          </p:nvSpPr>
          <p:spPr bwMode="auto">
            <a:xfrm>
              <a:off x="5051" y="179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8" name="Rectangle 337"/>
            <p:cNvSpPr>
              <a:spLocks noChangeArrowheads="1"/>
            </p:cNvSpPr>
            <p:nvPr userDrawn="1"/>
          </p:nvSpPr>
          <p:spPr bwMode="auto">
            <a:xfrm>
              <a:off x="5051" y="1840"/>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39" name="Rectangle 338"/>
            <p:cNvSpPr>
              <a:spLocks noChangeArrowheads="1"/>
            </p:cNvSpPr>
            <p:nvPr userDrawn="1"/>
          </p:nvSpPr>
          <p:spPr bwMode="auto">
            <a:xfrm>
              <a:off x="5051" y="1887"/>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0" name="Rectangle 339"/>
            <p:cNvSpPr>
              <a:spLocks noChangeArrowheads="1"/>
            </p:cNvSpPr>
            <p:nvPr userDrawn="1"/>
          </p:nvSpPr>
          <p:spPr bwMode="auto">
            <a:xfrm>
              <a:off x="5051" y="193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1" name="Rectangle 340"/>
            <p:cNvSpPr>
              <a:spLocks noChangeArrowheads="1"/>
            </p:cNvSpPr>
            <p:nvPr userDrawn="1"/>
          </p:nvSpPr>
          <p:spPr bwMode="auto">
            <a:xfrm>
              <a:off x="5051" y="19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2" name="Rectangle 341"/>
            <p:cNvSpPr>
              <a:spLocks noChangeArrowheads="1"/>
            </p:cNvSpPr>
            <p:nvPr userDrawn="1"/>
          </p:nvSpPr>
          <p:spPr bwMode="auto">
            <a:xfrm>
              <a:off x="5051" y="202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3" name="Rectangle 342"/>
            <p:cNvSpPr>
              <a:spLocks noChangeArrowheads="1"/>
            </p:cNvSpPr>
            <p:nvPr userDrawn="1"/>
          </p:nvSpPr>
          <p:spPr bwMode="auto">
            <a:xfrm>
              <a:off x="5051" y="207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4" name="Rectangle 343"/>
            <p:cNvSpPr>
              <a:spLocks noChangeArrowheads="1"/>
            </p:cNvSpPr>
            <p:nvPr userDrawn="1"/>
          </p:nvSpPr>
          <p:spPr bwMode="auto">
            <a:xfrm>
              <a:off x="5051" y="21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5" name="Rectangle 344"/>
            <p:cNvSpPr>
              <a:spLocks noChangeArrowheads="1"/>
            </p:cNvSpPr>
            <p:nvPr userDrawn="1"/>
          </p:nvSpPr>
          <p:spPr bwMode="auto">
            <a:xfrm>
              <a:off x="5051" y="216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6" name="Rectangle 345"/>
            <p:cNvSpPr>
              <a:spLocks noChangeArrowheads="1"/>
            </p:cNvSpPr>
            <p:nvPr userDrawn="1"/>
          </p:nvSpPr>
          <p:spPr bwMode="auto">
            <a:xfrm>
              <a:off x="5051" y="221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7" name="Rectangle 346"/>
            <p:cNvSpPr>
              <a:spLocks noChangeArrowheads="1"/>
            </p:cNvSpPr>
            <p:nvPr userDrawn="1"/>
          </p:nvSpPr>
          <p:spPr bwMode="auto">
            <a:xfrm>
              <a:off x="5051" y="226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8" name="Rectangle 347"/>
            <p:cNvSpPr>
              <a:spLocks noChangeArrowheads="1"/>
            </p:cNvSpPr>
            <p:nvPr userDrawn="1"/>
          </p:nvSpPr>
          <p:spPr bwMode="auto">
            <a:xfrm>
              <a:off x="5051" y="230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49" name="Rectangle 348"/>
            <p:cNvSpPr>
              <a:spLocks noChangeArrowheads="1"/>
            </p:cNvSpPr>
            <p:nvPr userDrawn="1"/>
          </p:nvSpPr>
          <p:spPr bwMode="auto">
            <a:xfrm>
              <a:off x="5051" y="2354"/>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0" name="Rectangle 349"/>
            <p:cNvSpPr>
              <a:spLocks noChangeArrowheads="1"/>
            </p:cNvSpPr>
            <p:nvPr userDrawn="1"/>
          </p:nvSpPr>
          <p:spPr bwMode="auto">
            <a:xfrm>
              <a:off x="5051" y="240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1" name="Rectangle 350"/>
            <p:cNvSpPr>
              <a:spLocks noChangeArrowheads="1"/>
            </p:cNvSpPr>
            <p:nvPr userDrawn="1"/>
          </p:nvSpPr>
          <p:spPr bwMode="auto">
            <a:xfrm>
              <a:off x="5051" y="2447"/>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2" name="Rectangle 351"/>
            <p:cNvSpPr>
              <a:spLocks noChangeArrowheads="1"/>
            </p:cNvSpPr>
            <p:nvPr userDrawn="1"/>
          </p:nvSpPr>
          <p:spPr bwMode="auto">
            <a:xfrm>
              <a:off x="5051" y="249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3" name="Rectangle 352"/>
            <p:cNvSpPr>
              <a:spLocks noChangeArrowheads="1"/>
            </p:cNvSpPr>
            <p:nvPr userDrawn="1"/>
          </p:nvSpPr>
          <p:spPr bwMode="auto">
            <a:xfrm>
              <a:off x="5051" y="254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4" name="Rectangle 353"/>
            <p:cNvSpPr>
              <a:spLocks noChangeArrowheads="1"/>
            </p:cNvSpPr>
            <p:nvPr userDrawn="1"/>
          </p:nvSpPr>
          <p:spPr bwMode="auto">
            <a:xfrm>
              <a:off x="5051" y="258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5" name="Rectangle 354"/>
            <p:cNvSpPr>
              <a:spLocks noChangeArrowheads="1"/>
            </p:cNvSpPr>
            <p:nvPr userDrawn="1"/>
          </p:nvSpPr>
          <p:spPr bwMode="auto">
            <a:xfrm>
              <a:off x="5051" y="263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6" name="Rectangle 355"/>
            <p:cNvSpPr>
              <a:spLocks noChangeArrowheads="1"/>
            </p:cNvSpPr>
            <p:nvPr userDrawn="1"/>
          </p:nvSpPr>
          <p:spPr bwMode="auto">
            <a:xfrm>
              <a:off x="5051" y="268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7" name="Rectangle 356"/>
            <p:cNvSpPr>
              <a:spLocks noChangeArrowheads="1"/>
            </p:cNvSpPr>
            <p:nvPr userDrawn="1"/>
          </p:nvSpPr>
          <p:spPr bwMode="auto">
            <a:xfrm>
              <a:off x="5051" y="2728"/>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8" name="Rectangle 357"/>
            <p:cNvSpPr>
              <a:spLocks noChangeArrowheads="1"/>
            </p:cNvSpPr>
            <p:nvPr userDrawn="1"/>
          </p:nvSpPr>
          <p:spPr bwMode="auto">
            <a:xfrm>
              <a:off x="5051" y="2774"/>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59" name="Rectangle 358"/>
            <p:cNvSpPr>
              <a:spLocks noChangeArrowheads="1"/>
            </p:cNvSpPr>
            <p:nvPr userDrawn="1"/>
          </p:nvSpPr>
          <p:spPr bwMode="auto">
            <a:xfrm>
              <a:off x="5051" y="2821"/>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0" name="Rectangle 359"/>
            <p:cNvSpPr>
              <a:spLocks noChangeArrowheads="1"/>
            </p:cNvSpPr>
            <p:nvPr userDrawn="1"/>
          </p:nvSpPr>
          <p:spPr bwMode="auto">
            <a:xfrm>
              <a:off x="5023" y="144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1" name="Rectangle 360"/>
            <p:cNvSpPr>
              <a:spLocks noChangeArrowheads="1"/>
            </p:cNvSpPr>
            <p:nvPr userDrawn="1"/>
          </p:nvSpPr>
          <p:spPr bwMode="auto">
            <a:xfrm>
              <a:off x="5023" y="149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2" name="Rectangle 361"/>
            <p:cNvSpPr>
              <a:spLocks noChangeArrowheads="1"/>
            </p:cNvSpPr>
            <p:nvPr userDrawn="1"/>
          </p:nvSpPr>
          <p:spPr bwMode="auto">
            <a:xfrm>
              <a:off x="5023" y="154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3" name="Rectangle 362"/>
            <p:cNvSpPr>
              <a:spLocks noChangeArrowheads="1"/>
            </p:cNvSpPr>
            <p:nvPr userDrawn="1"/>
          </p:nvSpPr>
          <p:spPr bwMode="auto">
            <a:xfrm>
              <a:off x="5023" y="158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4" name="Rectangle 363"/>
            <p:cNvSpPr>
              <a:spLocks noChangeArrowheads="1"/>
            </p:cNvSpPr>
            <p:nvPr userDrawn="1"/>
          </p:nvSpPr>
          <p:spPr bwMode="auto">
            <a:xfrm>
              <a:off x="5023" y="1635"/>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5" name="Rectangle 364"/>
            <p:cNvSpPr>
              <a:spLocks noChangeArrowheads="1"/>
            </p:cNvSpPr>
            <p:nvPr userDrawn="1"/>
          </p:nvSpPr>
          <p:spPr bwMode="auto">
            <a:xfrm>
              <a:off x="5023" y="1682"/>
              <a:ext cx="24"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6" name="Rectangle 365"/>
            <p:cNvSpPr>
              <a:spLocks noChangeArrowheads="1"/>
            </p:cNvSpPr>
            <p:nvPr userDrawn="1"/>
          </p:nvSpPr>
          <p:spPr bwMode="auto">
            <a:xfrm>
              <a:off x="5023" y="1728"/>
              <a:ext cx="24"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7" name="Rectangle 366"/>
            <p:cNvSpPr>
              <a:spLocks noChangeArrowheads="1"/>
            </p:cNvSpPr>
            <p:nvPr userDrawn="1"/>
          </p:nvSpPr>
          <p:spPr bwMode="auto">
            <a:xfrm>
              <a:off x="4949" y="144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8" name="Rectangle 367"/>
            <p:cNvSpPr>
              <a:spLocks noChangeArrowheads="1"/>
            </p:cNvSpPr>
            <p:nvPr userDrawn="1"/>
          </p:nvSpPr>
          <p:spPr bwMode="auto">
            <a:xfrm>
              <a:off x="4949" y="149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69" name="Rectangle 368"/>
            <p:cNvSpPr>
              <a:spLocks noChangeArrowheads="1"/>
            </p:cNvSpPr>
            <p:nvPr userDrawn="1"/>
          </p:nvSpPr>
          <p:spPr bwMode="auto">
            <a:xfrm>
              <a:off x="4949" y="154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0" name="Rectangle 369"/>
            <p:cNvSpPr>
              <a:spLocks noChangeArrowheads="1"/>
            </p:cNvSpPr>
            <p:nvPr userDrawn="1"/>
          </p:nvSpPr>
          <p:spPr bwMode="auto">
            <a:xfrm>
              <a:off x="4949" y="158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1" name="Rectangle 370"/>
            <p:cNvSpPr>
              <a:spLocks noChangeArrowheads="1"/>
            </p:cNvSpPr>
            <p:nvPr userDrawn="1"/>
          </p:nvSpPr>
          <p:spPr bwMode="auto">
            <a:xfrm>
              <a:off x="4949" y="1635"/>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2" name="Rectangle 371"/>
            <p:cNvSpPr>
              <a:spLocks noChangeArrowheads="1"/>
            </p:cNvSpPr>
            <p:nvPr userDrawn="1"/>
          </p:nvSpPr>
          <p:spPr bwMode="auto">
            <a:xfrm>
              <a:off x="4949" y="1682"/>
              <a:ext cx="18"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3" name="Rectangle 372"/>
            <p:cNvSpPr>
              <a:spLocks noChangeArrowheads="1"/>
            </p:cNvSpPr>
            <p:nvPr userDrawn="1"/>
          </p:nvSpPr>
          <p:spPr bwMode="auto">
            <a:xfrm>
              <a:off x="4949" y="1728"/>
              <a:ext cx="18"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4" name="Rectangle 373"/>
            <p:cNvSpPr>
              <a:spLocks noChangeArrowheads="1"/>
            </p:cNvSpPr>
            <p:nvPr userDrawn="1"/>
          </p:nvSpPr>
          <p:spPr bwMode="auto">
            <a:xfrm>
              <a:off x="4935"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5" name="Rectangle 374"/>
            <p:cNvSpPr>
              <a:spLocks noChangeArrowheads="1"/>
            </p:cNvSpPr>
            <p:nvPr userDrawn="1"/>
          </p:nvSpPr>
          <p:spPr bwMode="auto">
            <a:xfrm>
              <a:off x="4935"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6" name="Rectangle 375"/>
            <p:cNvSpPr>
              <a:spLocks noChangeArrowheads="1"/>
            </p:cNvSpPr>
            <p:nvPr userDrawn="1"/>
          </p:nvSpPr>
          <p:spPr bwMode="auto">
            <a:xfrm>
              <a:off x="4935"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7" name="Rectangle 376"/>
            <p:cNvSpPr>
              <a:spLocks noChangeArrowheads="1"/>
            </p:cNvSpPr>
            <p:nvPr userDrawn="1"/>
          </p:nvSpPr>
          <p:spPr bwMode="auto">
            <a:xfrm>
              <a:off x="4935"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8" name="Rectangle 377"/>
            <p:cNvSpPr>
              <a:spLocks noChangeArrowheads="1"/>
            </p:cNvSpPr>
            <p:nvPr userDrawn="1"/>
          </p:nvSpPr>
          <p:spPr bwMode="auto">
            <a:xfrm>
              <a:off x="5042" y="127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79" name="Rectangle 378"/>
            <p:cNvSpPr>
              <a:spLocks noChangeArrowheads="1"/>
            </p:cNvSpPr>
            <p:nvPr userDrawn="1"/>
          </p:nvSpPr>
          <p:spPr bwMode="auto">
            <a:xfrm>
              <a:off x="5042" y="1317"/>
              <a:ext cx="23" cy="2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0" name="Rectangle 379"/>
            <p:cNvSpPr>
              <a:spLocks noChangeArrowheads="1"/>
            </p:cNvSpPr>
            <p:nvPr userDrawn="1"/>
          </p:nvSpPr>
          <p:spPr bwMode="auto">
            <a:xfrm>
              <a:off x="5042" y="1364"/>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1" name="Rectangle 380"/>
            <p:cNvSpPr>
              <a:spLocks noChangeArrowheads="1"/>
            </p:cNvSpPr>
            <p:nvPr userDrawn="1"/>
          </p:nvSpPr>
          <p:spPr bwMode="auto">
            <a:xfrm>
              <a:off x="5042" y="1411"/>
              <a:ext cx="23" cy="2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182" name="Freeform 381"/>
            <p:cNvSpPr>
              <a:spLocks/>
            </p:cNvSpPr>
            <p:nvPr userDrawn="1"/>
          </p:nvSpPr>
          <p:spPr bwMode="auto">
            <a:xfrm>
              <a:off x="3959" y="2849"/>
              <a:ext cx="3464" cy="1125"/>
            </a:xfrm>
            <a:custGeom>
              <a:avLst/>
              <a:gdLst>
                <a:gd name="T0" fmla="*/ 2 w 742"/>
                <a:gd name="T1" fmla="*/ 0 h 241"/>
                <a:gd name="T2" fmla="*/ 0 w 742"/>
                <a:gd name="T3" fmla="*/ 20 h 241"/>
                <a:gd name="T4" fmla="*/ 80 w 742"/>
                <a:gd name="T5" fmla="*/ 99 h 241"/>
                <a:gd name="T6" fmla="*/ 92 w 742"/>
                <a:gd name="T7" fmla="*/ 98 h 241"/>
                <a:gd name="T8" fmla="*/ 242 w 742"/>
                <a:gd name="T9" fmla="*/ 241 h 241"/>
                <a:gd name="T10" fmla="*/ 388 w 742"/>
                <a:gd name="T11" fmla="*/ 129 h 241"/>
                <a:gd name="T12" fmla="*/ 467 w 742"/>
                <a:gd name="T13" fmla="*/ 162 h 241"/>
                <a:gd name="T14" fmla="*/ 578 w 742"/>
                <a:gd name="T15" fmla="*/ 62 h 241"/>
                <a:gd name="T16" fmla="*/ 630 w 742"/>
                <a:gd name="T17" fmla="*/ 38 h 241"/>
                <a:gd name="T18" fmla="*/ 681 w 742"/>
                <a:gd name="T19" fmla="*/ 64 h 241"/>
                <a:gd name="T20" fmla="*/ 742 w 742"/>
                <a:gd name="T21" fmla="*/ 2 h 241"/>
                <a:gd name="T22" fmla="*/ 742 w 742"/>
                <a:gd name="T23" fmla="*/ 0 h 241"/>
                <a:gd name="T24" fmla="*/ 2 w 742"/>
                <a:gd name="T2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42" h="241">
                  <a:moveTo>
                    <a:pt x="2" y="0"/>
                  </a:moveTo>
                  <a:cubicBezTo>
                    <a:pt x="1" y="6"/>
                    <a:pt x="0" y="13"/>
                    <a:pt x="0" y="20"/>
                  </a:cubicBezTo>
                  <a:cubicBezTo>
                    <a:pt x="0" y="64"/>
                    <a:pt x="36" y="99"/>
                    <a:pt x="80" y="99"/>
                  </a:cubicBezTo>
                  <a:cubicBezTo>
                    <a:pt x="84" y="99"/>
                    <a:pt x="88" y="99"/>
                    <a:pt x="92" y="98"/>
                  </a:cubicBezTo>
                  <a:cubicBezTo>
                    <a:pt x="96" y="178"/>
                    <a:pt x="162" y="241"/>
                    <a:pt x="242" y="241"/>
                  </a:cubicBezTo>
                  <a:cubicBezTo>
                    <a:pt x="312" y="241"/>
                    <a:pt x="371" y="193"/>
                    <a:pt x="388" y="129"/>
                  </a:cubicBezTo>
                  <a:cubicBezTo>
                    <a:pt x="408" y="150"/>
                    <a:pt x="436" y="162"/>
                    <a:pt x="467" y="162"/>
                  </a:cubicBezTo>
                  <a:cubicBezTo>
                    <a:pt x="524" y="162"/>
                    <a:pt x="572" y="119"/>
                    <a:pt x="578" y="62"/>
                  </a:cubicBezTo>
                  <a:cubicBezTo>
                    <a:pt x="598" y="60"/>
                    <a:pt x="616" y="51"/>
                    <a:pt x="630" y="38"/>
                  </a:cubicBezTo>
                  <a:cubicBezTo>
                    <a:pt x="642" y="53"/>
                    <a:pt x="660" y="64"/>
                    <a:pt x="681" y="64"/>
                  </a:cubicBezTo>
                  <a:cubicBezTo>
                    <a:pt x="715" y="64"/>
                    <a:pt x="742" y="36"/>
                    <a:pt x="742" y="2"/>
                  </a:cubicBezTo>
                  <a:cubicBezTo>
                    <a:pt x="742" y="1"/>
                    <a:pt x="742" y="1"/>
                    <a:pt x="742" y="0"/>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grpSp>
      <p:pic>
        <p:nvPicPr>
          <p:cNvPr id="383" name="Picture 38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invGray">
          <a:xfrm>
            <a:off x="450203" y="6085842"/>
            <a:ext cx="1422802" cy="304784"/>
          </a:xfrm>
          <a:prstGeom prst="rect">
            <a:avLst/>
          </a:prstGeom>
        </p:spPr>
      </p:pic>
    </p:spTree>
    <p:extLst>
      <p:ext uri="{BB962C8B-B14F-4D97-AF65-F5344CB8AC3E}">
        <p14:creationId xmlns:p14="http://schemas.microsoft.com/office/powerpoint/2010/main" val="2179262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518" y="795400"/>
            <a:ext cx="4005123" cy="2703857"/>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268590" y="3519756"/>
            <a:ext cx="3538332" cy="3078496"/>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528079" y="3693735"/>
            <a:ext cx="3210764" cy="2933436"/>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071" y="3519757"/>
            <a:ext cx="4005123" cy="3100860"/>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1920" y="809246"/>
            <a:ext cx="3541043" cy="272448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971" y="744479"/>
            <a:ext cx="3527728" cy="3069838"/>
          </a:xfrm>
          <a:prstGeom prst="rect">
            <a:avLst/>
          </a:prstGeom>
        </p:spPr>
      </p:pic>
      <p:sp>
        <p:nvSpPr>
          <p:cNvPr id="51" name="Text Placeholder 50"/>
          <p:cNvSpPr>
            <a:spLocks noGrp="1"/>
          </p:cNvSpPr>
          <p:nvPr>
            <p:ph type="body" sz="quarter" idx="11"/>
          </p:nvPr>
        </p:nvSpPr>
        <p:spPr>
          <a:xfrm>
            <a:off x="692537" y="1153385"/>
            <a:ext cx="2906597" cy="1797309"/>
          </a:xfrm>
        </p:spPr>
        <p:txBody>
          <a:bodyPr vert="horz" wrap="square" lIns="0" tIns="0" rIns="0" bIns="0" rtlCol="0" anchor="t" anchorCtr="0">
            <a:noAutofit/>
          </a:bodyPr>
          <a:lstStyle/>
          <a:p>
            <a:r>
              <a:rPr lang="en-US" sz="1400" dirty="0">
                <a:solidFill>
                  <a:schemeClr val="tx2"/>
                </a:solidFill>
              </a:rPr>
              <a:t>“I know way too many Linux users who think of Microsoft as ‘The Evil Empire.’ People, that was yesterday. Get over it...Look at Microsoft in 2016 and you'll see a company which offers the open-source Hadoop big data software on Ubuntu and whose CEO proclaims that Microsoft loves Linux.” </a:t>
            </a:r>
          </a:p>
          <a:p>
            <a:endParaRPr lang="en-US" sz="1400" dirty="0">
              <a:solidFill>
                <a:schemeClr val="tx2"/>
              </a:solidFill>
            </a:endParaRPr>
          </a:p>
        </p:txBody>
      </p:sp>
      <p:sp>
        <p:nvSpPr>
          <p:cNvPr id="5" name="Text Placeholder 4"/>
          <p:cNvSpPr>
            <a:spLocks noGrp="1"/>
          </p:cNvSpPr>
          <p:nvPr>
            <p:ph type="body" sz="quarter" idx="12"/>
          </p:nvPr>
        </p:nvSpPr>
        <p:spPr>
          <a:xfrm>
            <a:off x="692537" y="3033271"/>
            <a:ext cx="1941903" cy="206429"/>
          </a:xfrm>
        </p:spPr>
        <p:txBody>
          <a:bodyPr vert="horz" wrap="square" lIns="0" tIns="0" rIns="0" bIns="0" rtlCol="0" anchor="t" anchorCtr="0">
            <a:noAutofit/>
          </a:bodyPr>
          <a:lstStyle/>
          <a:p>
            <a:r>
              <a:rPr lang="en-US" sz="1200" b="1" dirty="0"/>
              <a:t>Steven J. Vaughan-Nichols</a:t>
            </a:r>
          </a:p>
        </p:txBody>
      </p:sp>
      <p:sp>
        <p:nvSpPr>
          <p:cNvPr id="6" name="Text Placeholder 5"/>
          <p:cNvSpPr>
            <a:spLocks noGrp="1"/>
          </p:cNvSpPr>
          <p:nvPr>
            <p:ph type="body" sz="quarter" idx="13"/>
          </p:nvPr>
        </p:nvSpPr>
        <p:spPr>
          <a:xfrm>
            <a:off x="970225" y="4220767"/>
            <a:ext cx="2310811" cy="1509194"/>
          </a:xfrm>
        </p:spPr>
        <p:txBody>
          <a:bodyPr vert="horz" wrap="square" lIns="0" tIns="0" rIns="0" bIns="0" rtlCol="0" anchor="t" anchorCtr="0">
            <a:noAutofit/>
          </a:bodyPr>
          <a:lstStyle/>
          <a:p>
            <a:r>
              <a:rPr lang="en-US" sz="1400" dirty="0">
                <a:solidFill>
                  <a:schemeClr val="tx2"/>
                </a:solidFill>
              </a:rPr>
              <a:t>“[The Red Hat partnership is] a testament to Microsoft’s ability to rise above product competitiveness and be open, especially when it comes to Azure.” </a:t>
            </a:r>
          </a:p>
        </p:txBody>
      </p:sp>
      <p:sp>
        <p:nvSpPr>
          <p:cNvPr id="8" name="Text Placeholder 7"/>
          <p:cNvSpPr>
            <a:spLocks noGrp="1"/>
          </p:cNvSpPr>
          <p:nvPr>
            <p:ph type="body" sz="quarter" idx="15"/>
          </p:nvPr>
        </p:nvSpPr>
        <p:spPr>
          <a:xfrm>
            <a:off x="4632819" y="1139928"/>
            <a:ext cx="2948283" cy="1509194"/>
          </a:xfrm>
        </p:spPr>
        <p:txBody>
          <a:bodyPr vert="horz" wrap="square" lIns="0" tIns="0" rIns="0" bIns="0" rtlCol="0" anchor="t" anchorCtr="0">
            <a:noAutofit/>
          </a:bodyPr>
          <a:lstStyle/>
          <a:p>
            <a:r>
              <a:rPr lang="en-US" sz="1400" dirty="0">
                <a:solidFill>
                  <a:schemeClr val="tx2"/>
                </a:solidFill>
              </a:rPr>
              <a:t>“Seeing the words ‘Microsoft’ and ‘Linux’ together in a single sentence may still come as a shock to a few people, but Microsoft says more than 60 percent of images in the Azure Marketplace are now Linux-based.” </a:t>
            </a:r>
          </a:p>
        </p:txBody>
      </p:sp>
      <p:sp>
        <p:nvSpPr>
          <p:cNvPr id="10" name="Text Placeholder 9"/>
          <p:cNvSpPr>
            <a:spLocks noGrp="1"/>
          </p:cNvSpPr>
          <p:nvPr>
            <p:ph type="body" sz="quarter" idx="17"/>
          </p:nvPr>
        </p:nvSpPr>
        <p:spPr>
          <a:xfrm>
            <a:off x="4721822" y="3949174"/>
            <a:ext cx="2948282" cy="1509194"/>
          </a:xfrm>
        </p:spPr>
        <p:txBody>
          <a:bodyPr vert="horz" wrap="square" lIns="0" tIns="0" rIns="0" bIns="0" rtlCol="0" anchor="t" anchorCtr="0">
            <a:noAutofit/>
          </a:bodyPr>
          <a:lstStyle/>
          <a:p>
            <a:r>
              <a:rPr lang="en-US" sz="1400" dirty="0">
                <a:solidFill>
                  <a:schemeClr val="tx2"/>
                </a:solidFill>
              </a:rPr>
              <a:t>“The new Microsoft Certified Solutions Associate Linux on Azure certification &lt;…&gt; It's something of a surprising move, considering that Azure didn't even support Linux virtual machines four years ago, but meshes with Microsoft's current strategy of embracing open source technologies.” </a:t>
            </a:r>
          </a:p>
        </p:txBody>
      </p:sp>
      <p:sp>
        <p:nvSpPr>
          <p:cNvPr id="11" name="Text Placeholder 10"/>
          <p:cNvSpPr>
            <a:spLocks noGrp="1"/>
          </p:cNvSpPr>
          <p:nvPr>
            <p:ph type="body" sz="quarter" idx="18"/>
          </p:nvPr>
        </p:nvSpPr>
        <p:spPr>
          <a:xfrm>
            <a:off x="4690319" y="5872779"/>
            <a:ext cx="1305702" cy="241820"/>
          </a:xfrm>
        </p:spPr>
        <p:txBody>
          <a:bodyPr vert="horz" wrap="square" lIns="0" tIns="0" rIns="0" bIns="0" rtlCol="0" anchor="t" anchorCtr="0">
            <a:noAutofit/>
          </a:bodyPr>
          <a:lstStyle/>
          <a:p>
            <a:r>
              <a:rPr lang="en-US" sz="1200" b="1" dirty="0"/>
              <a:t>Blair Hanley Frank</a:t>
            </a:r>
          </a:p>
        </p:txBody>
      </p:sp>
      <p:sp>
        <p:nvSpPr>
          <p:cNvPr id="12" name="Text Placeholder 11"/>
          <p:cNvSpPr>
            <a:spLocks noGrp="1"/>
          </p:cNvSpPr>
          <p:nvPr>
            <p:ph type="body" sz="quarter" idx="19"/>
          </p:nvPr>
        </p:nvSpPr>
        <p:spPr>
          <a:xfrm>
            <a:off x="8692688" y="1199083"/>
            <a:ext cx="2753950" cy="1509194"/>
          </a:xfrm>
        </p:spPr>
        <p:txBody>
          <a:bodyPr vert="horz" wrap="square" lIns="0" tIns="0" rIns="0" bIns="0" rtlCol="0" anchor="t" anchorCtr="0">
            <a:noAutofit/>
          </a:bodyPr>
          <a:lstStyle/>
          <a:p>
            <a:r>
              <a:rPr lang="en-US" sz="1400" dirty="0">
                <a:solidFill>
                  <a:schemeClr val="tx2"/>
                </a:solidFill>
              </a:rPr>
              <a:t>“The new Microsoft has taken bold new steps and has been on a path to partner with its fiercest rivals of past years. Strategically, this is what is required to be a player at scale in the cloud platform wars.” </a:t>
            </a:r>
          </a:p>
        </p:txBody>
      </p:sp>
      <p:sp>
        <p:nvSpPr>
          <p:cNvPr id="13" name="Text Placeholder 12"/>
          <p:cNvSpPr>
            <a:spLocks noGrp="1"/>
          </p:cNvSpPr>
          <p:nvPr>
            <p:ph type="body" sz="quarter" idx="20"/>
          </p:nvPr>
        </p:nvSpPr>
        <p:spPr>
          <a:xfrm>
            <a:off x="8774188" y="2638812"/>
            <a:ext cx="1157774" cy="183990"/>
          </a:xfrm>
        </p:spPr>
        <p:txBody>
          <a:bodyPr vert="horz" wrap="square" lIns="0" tIns="0" rIns="0" bIns="0" rtlCol="0" anchor="t" anchorCtr="0">
            <a:noAutofit/>
          </a:bodyPr>
          <a:lstStyle/>
          <a:p>
            <a:r>
              <a:rPr lang="en-US" sz="1200" b="1" dirty="0"/>
              <a:t>Al </a:t>
            </a:r>
            <a:r>
              <a:rPr lang="en-US" sz="1200" b="1" dirty="0" err="1"/>
              <a:t>Hilwa</a:t>
            </a:r>
            <a:r>
              <a:rPr lang="en-US" sz="1200" b="1" dirty="0"/>
              <a:t>, IDC </a:t>
            </a:r>
          </a:p>
        </p:txBody>
      </p:sp>
      <p:sp>
        <p:nvSpPr>
          <p:cNvPr id="22" name="Text Placeholder 21"/>
          <p:cNvSpPr>
            <a:spLocks noGrp="1"/>
          </p:cNvSpPr>
          <p:nvPr>
            <p:ph type="body" sz="quarter" idx="21"/>
          </p:nvPr>
        </p:nvSpPr>
        <p:spPr>
          <a:xfrm>
            <a:off x="8627975" y="4019986"/>
            <a:ext cx="2800236" cy="1509194"/>
          </a:xfrm>
        </p:spPr>
        <p:txBody>
          <a:bodyPr vert="horz" wrap="square" lIns="0" tIns="0" rIns="0" bIns="0" rtlCol="0" anchor="t" anchorCtr="0">
            <a:noAutofit/>
          </a:bodyPr>
          <a:lstStyle/>
          <a:p>
            <a:r>
              <a:rPr lang="en-US" sz="1400" dirty="0">
                <a:solidFill>
                  <a:schemeClr val="tx2"/>
                </a:solidFill>
              </a:rPr>
              <a:t>“Even Microsoft, long viewed as the enemy of open-source development, has focused on making its Azure cloud computing platform a hospitable place for open-source software, including different flavors of the Linux operating system.” </a:t>
            </a:r>
          </a:p>
        </p:txBody>
      </p:sp>
      <p:sp>
        <p:nvSpPr>
          <p:cNvPr id="23" name="Text Placeholder 22"/>
          <p:cNvSpPr>
            <a:spLocks noGrp="1"/>
          </p:cNvSpPr>
          <p:nvPr>
            <p:ph type="body" sz="quarter" idx="22"/>
          </p:nvPr>
        </p:nvSpPr>
        <p:spPr>
          <a:xfrm>
            <a:off x="8615169" y="5699695"/>
            <a:ext cx="1109609" cy="241820"/>
          </a:xfrm>
        </p:spPr>
        <p:txBody>
          <a:bodyPr vert="horz" wrap="square" lIns="0" tIns="0" rIns="0" bIns="0" rtlCol="0" anchor="t" anchorCtr="0">
            <a:noAutofit/>
          </a:bodyPr>
          <a:lstStyle/>
          <a:p>
            <a:r>
              <a:rPr lang="en-US" sz="1200" b="1" dirty="0"/>
              <a:t>Barb Darrow</a:t>
            </a:r>
          </a:p>
        </p:txBody>
      </p:sp>
      <p:sp>
        <p:nvSpPr>
          <p:cNvPr id="24" name="Title 5"/>
          <p:cNvSpPr txBox="1">
            <a:spLocks/>
          </p:cNvSpPr>
          <p:nvPr/>
        </p:nvSpPr>
        <p:spPr>
          <a:xfrm>
            <a:off x="320875" y="233972"/>
            <a:ext cx="11377781" cy="639989"/>
          </a:xfrm>
          <a:prstGeom prst="rect">
            <a:avLst/>
          </a:prstGeom>
        </p:spPr>
        <p:txBody>
          <a:bodyPr/>
          <a:lstStyle>
            <a:lvl1pPr algn="l" defTabSz="914400" rtl="0" eaLnBrk="1" latinLnBrk="0" hangingPunct="1">
              <a:lnSpc>
                <a:spcPct val="90000"/>
              </a:lnSpc>
              <a:spcBef>
                <a:spcPct val="0"/>
              </a:spcBef>
              <a:buNone/>
              <a:defRPr sz="4000" kern="1200" spc="-10" baseline="0">
                <a:solidFill>
                  <a:schemeClr val="accent1"/>
                </a:solidFill>
                <a:latin typeface="Segoe UI Light" panose="020B0502040204020203" pitchFamily="34" charset="0"/>
                <a:ea typeface="+mj-ea"/>
                <a:cs typeface="Segoe UI Light" panose="020B0502040204020203" pitchFamily="34" charset="0"/>
              </a:defRPr>
            </a:lvl1pPr>
          </a:lstStyle>
          <a:p>
            <a:pPr defTabSz="914225">
              <a:defRPr/>
            </a:pPr>
            <a:r>
              <a:rPr lang="en-US" sz="3600" dirty="0"/>
              <a:t>The Market is Embracing Our Open Source Transformation </a:t>
            </a:r>
          </a:p>
        </p:txBody>
      </p:sp>
      <p:pic>
        <p:nvPicPr>
          <p:cNvPr id="25" name="Picture 24"/>
          <p:cNvPicPr>
            <a:picLocks noChangeAspect="1"/>
          </p:cNvPicPr>
          <p:nvPr/>
        </p:nvPicPr>
        <p:blipFill rotWithShape="1">
          <a:blip r:embed="rId5">
            <a:extLst>
              <a:ext uri="{28A0092B-C50C-407E-A947-70E740481C1C}">
                <a14:useLocalDpi xmlns:a14="http://schemas.microsoft.com/office/drawing/2010/main" val="0"/>
              </a:ext>
            </a:extLst>
          </a:blip>
          <a:srcRect l="16657" t="4597" r="16448" b="1"/>
          <a:stretch/>
        </p:blipFill>
        <p:spPr>
          <a:xfrm>
            <a:off x="2730073" y="2994691"/>
            <a:ext cx="673122" cy="343658"/>
          </a:xfrm>
          <a:prstGeom prst="rect">
            <a:avLst/>
          </a:prstGeom>
        </p:spPr>
      </p:pic>
      <p:pic>
        <p:nvPicPr>
          <p:cNvPr id="3" name="Picture 2"/>
          <p:cNvPicPr>
            <a:picLocks noChangeAspect="1"/>
          </p:cNvPicPr>
          <p:nvPr/>
        </p:nvPicPr>
        <p:blipFill rotWithShape="1">
          <a:blip r:embed="rId6"/>
          <a:srcRect l="15346" r="12231" b="20182"/>
          <a:stretch/>
        </p:blipFill>
        <p:spPr>
          <a:xfrm>
            <a:off x="6471323" y="2530666"/>
            <a:ext cx="816082" cy="505353"/>
          </a:xfrm>
          <a:prstGeom prst="rect">
            <a:avLst/>
          </a:prstGeom>
        </p:spPr>
      </p:pic>
      <p:pic>
        <p:nvPicPr>
          <p:cNvPr id="14" name="Picture 13"/>
          <p:cNvPicPr>
            <a:picLocks noChangeAspect="1"/>
          </p:cNvPicPr>
          <p:nvPr/>
        </p:nvPicPr>
        <p:blipFill rotWithShape="1">
          <a:blip r:embed="rId7"/>
          <a:srcRect l="5415" t="25929" r="6079" b="29184"/>
          <a:stretch/>
        </p:blipFill>
        <p:spPr>
          <a:xfrm>
            <a:off x="2303057" y="5704599"/>
            <a:ext cx="1212927" cy="410092"/>
          </a:xfrm>
          <a:prstGeom prst="rect">
            <a:avLst/>
          </a:prstGeom>
        </p:spPr>
      </p:pic>
      <p:sp>
        <p:nvSpPr>
          <p:cNvPr id="9" name="Text Placeholder 8"/>
          <p:cNvSpPr>
            <a:spLocks noGrp="1"/>
          </p:cNvSpPr>
          <p:nvPr>
            <p:ph type="body" sz="quarter" idx="16"/>
          </p:nvPr>
        </p:nvSpPr>
        <p:spPr>
          <a:xfrm>
            <a:off x="4671846" y="2671713"/>
            <a:ext cx="1543564" cy="223261"/>
          </a:xfrm>
        </p:spPr>
        <p:txBody>
          <a:bodyPr vert="horz" wrap="square" lIns="0" tIns="0" rIns="0" bIns="0" rtlCol="0" anchor="t" anchorCtr="0">
            <a:noAutofit/>
          </a:bodyPr>
          <a:lstStyle/>
          <a:p>
            <a:r>
              <a:rPr lang="en-US" sz="1200" b="1" dirty="0"/>
              <a:t>Frederic </a:t>
            </a:r>
            <a:r>
              <a:rPr lang="en-US" sz="1200" b="1" dirty="0" err="1"/>
              <a:t>Lardinois</a:t>
            </a:r>
            <a:endParaRPr lang="en-US" sz="1200" b="1" dirty="0"/>
          </a:p>
        </p:txBody>
      </p:sp>
      <p:pic>
        <p:nvPicPr>
          <p:cNvPr id="4" name="Picture 3"/>
          <p:cNvPicPr>
            <a:picLocks noChangeAspect="1"/>
          </p:cNvPicPr>
          <p:nvPr/>
        </p:nvPicPr>
        <p:blipFill rotWithShape="1">
          <a:blip r:embed="rId8"/>
          <a:srcRect l="10845" t="20347" r="10432" b="23628"/>
          <a:stretch/>
        </p:blipFill>
        <p:spPr>
          <a:xfrm>
            <a:off x="9993485" y="2515962"/>
            <a:ext cx="1389357" cy="444947"/>
          </a:xfrm>
          <a:prstGeom prst="rect">
            <a:avLst/>
          </a:prstGeom>
        </p:spPr>
      </p:pic>
      <p:sp>
        <p:nvSpPr>
          <p:cNvPr id="7" name="Text Placeholder 6"/>
          <p:cNvSpPr>
            <a:spLocks noGrp="1"/>
          </p:cNvSpPr>
          <p:nvPr>
            <p:ph type="body" sz="quarter" idx="14"/>
          </p:nvPr>
        </p:nvSpPr>
        <p:spPr>
          <a:xfrm>
            <a:off x="819052" y="5803024"/>
            <a:ext cx="1503853" cy="286790"/>
          </a:xfrm>
        </p:spPr>
        <p:txBody>
          <a:bodyPr vert="horz" wrap="square" lIns="0" tIns="0" rIns="0" bIns="0" rtlCol="0" anchor="t" anchorCtr="0">
            <a:noAutofit/>
          </a:bodyPr>
          <a:lstStyle/>
          <a:p>
            <a:r>
              <a:rPr lang="en-US" sz="1200" b="1" dirty="0"/>
              <a:t>Eli </a:t>
            </a:r>
            <a:r>
              <a:rPr lang="en-US" sz="1200" b="1" dirty="0" err="1"/>
              <a:t>Khnaser</a:t>
            </a:r>
            <a:r>
              <a:rPr lang="en-US" sz="1200" b="1" dirty="0"/>
              <a:t>, Gartner</a:t>
            </a:r>
          </a:p>
        </p:txBody>
      </p:sp>
      <p:pic>
        <p:nvPicPr>
          <p:cNvPr id="17" name="Picture 16"/>
          <p:cNvPicPr>
            <a:picLocks noChangeAspect="1"/>
          </p:cNvPicPr>
          <p:nvPr/>
        </p:nvPicPr>
        <p:blipFill>
          <a:blip r:embed="rId9"/>
          <a:stretch>
            <a:fillRect/>
          </a:stretch>
        </p:blipFill>
        <p:spPr>
          <a:xfrm>
            <a:off x="9885335" y="5639935"/>
            <a:ext cx="1429585" cy="336645"/>
          </a:xfrm>
          <a:prstGeom prst="rect">
            <a:avLst/>
          </a:prstGeom>
        </p:spPr>
      </p:pic>
      <p:pic>
        <p:nvPicPr>
          <p:cNvPr id="15" name="Picture 14"/>
          <p:cNvPicPr>
            <a:picLocks noChangeAspect="1"/>
          </p:cNvPicPr>
          <p:nvPr/>
        </p:nvPicPr>
        <p:blipFill>
          <a:blip r:embed="rId10"/>
          <a:stretch>
            <a:fillRect/>
          </a:stretch>
        </p:blipFill>
        <p:spPr>
          <a:xfrm>
            <a:off x="6123336" y="5786213"/>
            <a:ext cx="1272272" cy="432184"/>
          </a:xfrm>
          <a:prstGeom prst="rect">
            <a:avLst/>
          </a:prstGeom>
        </p:spPr>
      </p:pic>
      <p:sp>
        <p:nvSpPr>
          <p:cNvPr id="27" name="Rectangle 26"/>
          <p:cNvSpPr/>
          <p:nvPr/>
        </p:nvSpPr>
        <p:spPr>
          <a:xfrm rot="5400000">
            <a:off x="-322820" y="491560"/>
            <a:ext cx="585133" cy="601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kern="0" dirty="0">
              <a:solidFill>
                <a:srgbClr val="0078D7"/>
              </a:solidFill>
            </a:endParaRPr>
          </a:p>
        </p:txBody>
      </p:sp>
    </p:spTree>
    <p:extLst>
      <p:ext uri="{BB962C8B-B14F-4D97-AF65-F5344CB8AC3E}">
        <p14:creationId xmlns:p14="http://schemas.microsoft.com/office/powerpoint/2010/main" val="60641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30000" decel="70000" fill="hold" grpId="0" nodeType="afterEffect">
                                  <p:stCondLst>
                                    <p:cond delay="0"/>
                                  </p:stCondLst>
                                  <p:childTnLst>
                                    <p:animMotion origin="layout" path="M 3.95833E-6 4.07407E-6 L 0.01914 4.07407E-6 " pathEditMode="relative" rAng="0" ptsTypes="AA">
                                      <p:cBhvr>
                                        <p:cTn id="6" dur="400" fill="hold"/>
                                        <p:tgtEl>
                                          <p:spTgt spid="27"/>
                                        </p:tgtEl>
                                        <p:attrNameLst>
                                          <p:attrName>ppt_x</p:attrName>
                                          <p:attrName>ppt_y</p:attrName>
                                        </p:attrNameLst>
                                      </p:cBhvr>
                                      <p:rCtr x="9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It’s been a journey…</a:t>
            </a:r>
          </a:p>
        </p:txBody>
      </p:sp>
      <p:cxnSp>
        <p:nvCxnSpPr>
          <p:cNvPr id="14" name="Straight Connector 13"/>
          <p:cNvCxnSpPr>
            <a:cxnSpLocks/>
          </p:cNvCxnSpPr>
          <p:nvPr/>
        </p:nvCxnSpPr>
        <p:spPr>
          <a:xfrm>
            <a:off x="4065681" y="4049464"/>
            <a:ext cx="0" cy="173736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cxnSpLocks/>
          </p:cNvCxnSpPr>
          <p:nvPr/>
        </p:nvCxnSpPr>
        <p:spPr>
          <a:xfrm>
            <a:off x="8095864" y="4049464"/>
            <a:ext cx="0" cy="173736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046" y="4819685"/>
            <a:ext cx="1218191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296234" y="3563333"/>
            <a:ext cx="3764282" cy="881780"/>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Linux Agent</a:t>
            </a: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(GA) &amp; </a:t>
            </a: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Container Solution </a:t>
            </a: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(Preview) for Operations Management Suite</a:t>
            </a:r>
          </a:p>
        </p:txBody>
      </p:sp>
      <p:sp>
        <p:nvSpPr>
          <p:cNvPr id="22" name="Rectangle 21"/>
          <p:cNvSpPr/>
          <p:nvPr/>
        </p:nvSpPr>
        <p:spPr bwMode="auto">
          <a:xfrm>
            <a:off x="2084772" y="4558640"/>
            <a:ext cx="7927548" cy="521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…and there’s strong momentum for Linux at Microsoft</a:t>
            </a:r>
          </a:p>
        </p:txBody>
      </p:sp>
      <p:sp>
        <p:nvSpPr>
          <p:cNvPr id="23" name="Rectangle 22"/>
          <p:cNvSpPr/>
          <p:nvPr/>
        </p:nvSpPr>
        <p:spPr>
          <a:xfrm>
            <a:off x="158124" y="3694907"/>
            <a:ext cx="3677005" cy="618631"/>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PowerShell is now </a:t>
            </a: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open source </a:t>
            </a: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and available on Linux</a:t>
            </a:r>
          </a:p>
        </p:txBody>
      </p:sp>
      <p:sp>
        <p:nvSpPr>
          <p:cNvPr id="24" name="Rectangle 23"/>
          <p:cNvSpPr/>
          <p:nvPr/>
        </p:nvSpPr>
        <p:spPr>
          <a:xfrm>
            <a:off x="8085101" y="5341548"/>
            <a:ext cx="4106899" cy="618631"/>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Over </a:t>
            </a: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40%</a:t>
            </a: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 of VMs created in </a:t>
            </a: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new </a:t>
            </a: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deployments in Azure today run </a:t>
            </a: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Linux</a:t>
            </a: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t>
            </a:r>
          </a:p>
        </p:txBody>
      </p:sp>
      <p:sp>
        <p:nvSpPr>
          <p:cNvPr id="25" name="Rectangle 24"/>
          <p:cNvSpPr/>
          <p:nvPr/>
        </p:nvSpPr>
        <p:spPr>
          <a:xfrm>
            <a:off x="8281937" y="3563333"/>
            <a:ext cx="3808761" cy="881780"/>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Hundreds of contributors to the </a:t>
            </a: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Azure Resource Manager </a:t>
            </a: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community on </a:t>
            </a: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GitHub</a:t>
            </a:r>
          </a:p>
        </p:txBody>
      </p:sp>
      <p:sp>
        <p:nvSpPr>
          <p:cNvPr id="26" name="Rectangle 25"/>
          <p:cNvSpPr/>
          <p:nvPr/>
        </p:nvSpPr>
        <p:spPr>
          <a:xfrm>
            <a:off x="12324" y="5272501"/>
            <a:ext cx="3957174" cy="881780"/>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4x </a:t>
            </a: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growth in </a:t>
            </a: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container </a:t>
            </a: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customers in Azure since January, all with Docker on Linux!</a:t>
            </a:r>
          </a:p>
        </p:txBody>
      </p:sp>
      <p:sp>
        <p:nvSpPr>
          <p:cNvPr id="27" name="Rectangle 26"/>
          <p:cNvSpPr/>
          <p:nvPr/>
        </p:nvSpPr>
        <p:spPr>
          <a:xfrm>
            <a:off x="4389832" y="5431146"/>
            <a:ext cx="3577085" cy="355482"/>
          </a:xfrm>
          <a:prstGeom prst="rect">
            <a:avLst/>
          </a:prstGeom>
        </p:spPr>
        <p:txBody>
          <a:bodyPr wrap="square" anchor="ctr">
            <a:spAutoFit/>
          </a:bodyPr>
          <a:lstStyle/>
          <a:p>
            <a:pPr marL="0" marR="0" lvl="0" indent="0" algn="ctr" defTabSz="913599" rtl="0" eaLnBrk="1" fontAlgn="auto" latinLnBrk="0" hangingPunct="1">
              <a:lnSpc>
                <a:spcPct val="95000"/>
              </a:lnSpc>
              <a:spcBef>
                <a:spcPts val="0"/>
              </a:spcBef>
              <a:spcAft>
                <a:spcPts val="0"/>
              </a:spcAft>
              <a:buClrTx/>
              <a:buSzPct val="90000"/>
              <a:buFontTx/>
              <a:buNone/>
              <a:tabLst/>
              <a:defRPr/>
            </a:pP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1 in 3 </a:t>
            </a: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VMs in Azure run </a:t>
            </a:r>
            <a:r>
              <a:rPr kumimoji="0" lang="en-US" sz="1800" b="1"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Linux </a:t>
            </a:r>
            <a:r>
              <a:rPr kumimoji="0" lang="en-US" sz="1800" b="0" i="0" u="none" strike="noStrike" kern="0" cap="none" spc="0" normalizeH="0" baseline="0" noProof="0" dirty="0">
                <a:ln>
                  <a:noFill/>
                </a:ln>
                <a:solidFill>
                  <a:srgbClr val="505050"/>
                </a:solidFill>
                <a:effectLst/>
                <a:uLnTx/>
                <a:uFillTx/>
                <a:latin typeface="Segoe UI Light" panose="020B0502040204020203" pitchFamily="34" charset="0"/>
                <a:ea typeface="+mn-ea"/>
                <a:cs typeface="Segoe UI Light" panose="020B0502040204020203" pitchFamily="34" charset="0"/>
              </a:rPr>
              <a:t>today</a:t>
            </a:r>
          </a:p>
        </p:txBody>
      </p:sp>
      <p:pic>
        <p:nvPicPr>
          <p:cNvPr id="28" name="Picture 27"/>
          <p:cNvPicPr>
            <a:picLocks noChangeAspect="1"/>
          </p:cNvPicPr>
          <p:nvPr/>
        </p:nvPicPr>
        <p:blipFill rotWithShape="1">
          <a:blip r:embed="rId3"/>
          <a:srcRect t="34606" b="37714"/>
          <a:stretch/>
        </p:blipFill>
        <p:spPr>
          <a:xfrm>
            <a:off x="0" y="1995958"/>
            <a:ext cx="11990815" cy="861075"/>
          </a:xfrm>
          <a:prstGeom prst="rect">
            <a:avLst/>
          </a:prstGeom>
        </p:spPr>
      </p:pic>
    </p:spTree>
    <p:extLst>
      <p:ext uri="{BB962C8B-B14F-4D97-AF65-F5344CB8AC3E}">
        <p14:creationId xmlns:p14="http://schemas.microsoft.com/office/powerpoint/2010/main" val="2062151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1"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1000"/>
                            </p:stCondLst>
                            <p:childTnLst>
                              <p:par>
                                <p:cTn id="21" presetID="10" presetClass="entr" presetSubtype="0" fill="hold" grpId="0" nodeType="afterEffect">
                                  <p:stCondLst>
                                    <p:cond delay="5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50"/>
                                        <p:tgtEl>
                                          <p:spTgt spid="23"/>
                                        </p:tgtEl>
                                      </p:cBhvr>
                                    </p:animEffect>
                                  </p:childTnLst>
                                </p:cTn>
                              </p:par>
                            </p:childTnLst>
                          </p:cTn>
                        </p:par>
                        <p:par>
                          <p:cTn id="24" fill="hold">
                            <p:stCondLst>
                              <p:cond delay="1200"/>
                            </p:stCondLst>
                            <p:childTnLst>
                              <p:par>
                                <p:cTn id="25" presetID="10" presetClass="entr" presetSubtype="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50"/>
                                        <p:tgtEl>
                                          <p:spTgt spid="24"/>
                                        </p:tgtEl>
                                      </p:cBhvr>
                                    </p:animEffect>
                                  </p:childTnLst>
                                </p:cTn>
                              </p:par>
                            </p:childTnLst>
                          </p:cTn>
                        </p:par>
                        <p:par>
                          <p:cTn id="28" fill="hold">
                            <p:stCondLst>
                              <p:cond delay="135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50"/>
                                        <p:tgtEl>
                                          <p:spTgt spid="26"/>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150"/>
                                        <p:tgtEl>
                                          <p:spTgt spid="27"/>
                                        </p:tgtEl>
                                      </p:cBhvr>
                                    </p:animEffect>
                                  </p:childTnLst>
                                </p:cTn>
                              </p:par>
                            </p:childTnLst>
                          </p:cTn>
                        </p:par>
                        <p:par>
                          <p:cTn id="36" fill="hold">
                            <p:stCondLst>
                              <p:cond delay="1650"/>
                            </p:stCondLst>
                            <p:childTnLst>
                              <p:par>
                                <p:cTn id="37" presetID="10"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50"/>
                                        <p:tgtEl>
                                          <p:spTgt spid="21"/>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P spid="24" grpId="0"/>
      <p:bldP spid="25" grpId="0"/>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8232" y="172572"/>
            <a:ext cx="10352915" cy="6065716"/>
          </a:xfrm>
          <a:prstGeom prst="rect">
            <a:avLst/>
          </a:prstGeom>
        </p:spPr>
      </p:pic>
      <p:grpSp>
        <p:nvGrpSpPr>
          <p:cNvPr id="2" name="Group 1"/>
          <p:cNvGrpSpPr/>
          <p:nvPr/>
        </p:nvGrpSpPr>
        <p:grpSpPr>
          <a:xfrm>
            <a:off x="-37037" y="1862400"/>
            <a:ext cx="3655712" cy="2961117"/>
            <a:chOff x="85578" y="2491391"/>
            <a:chExt cx="3656231" cy="2961537"/>
          </a:xfrm>
        </p:grpSpPr>
        <p:grpSp>
          <p:nvGrpSpPr>
            <p:cNvPr id="38" name="Group 37"/>
            <p:cNvGrpSpPr/>
            <p:nvPr/>
          </p:nvGrpSpPr>
          <p:grpSpPr>
            <a:xfrm>
              <a:off x="85578" y="2491391"/>
              <a:ext cx="3656231" cy="2615150"/>
              <a:chOff x="-2087057" y="2798704"/>
              <a:chExt cx="4560581" cy="2721080"/>
            </a:xfrm>
          </p:grpSpPr>
          <p:sp>
            <p:nvSpPr>
              <p:cNvPr id="39" name="TextBox 38"/>
              <p:cNvSpPr txBox="1"/>
              <p:nvPr/>
            </p:nvSpPr>
            <p:spPr>
              <a:xfrm>
                <a:off x="-2087057" y="2798704"/>
                <a:ext cx="2889869" cy="2615552"/>
              </a:xfrm>
              <a:prstGeom prst="rect">
                <a:avLst/>
              </a:prstGeom>
              <a:noFill/>
            </p:spPr>
            <p:txBody>
              <a:bodyPr wrap="none" lIns="272390" tIns="272390" rIns="272390" bIns="272390"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13898" b="0" i="0" u="none" strike="noStrike" kern="1200" cap="none" spc="-404" normalizeH="0" baseline="0" noProof="0">
                    <a:ln>
                      <a:noFill/>
                    </a:ln>
                    <a:solidFill>
                      <a:srgbClr val="FFFFFF"/>
                    </a:solidFill>
                    <a:effectLst/>
                    <a:uLnTx/>
                    <a:uFillTx/>
                    <a:latin typeface="Segoe UI Light"/>
                    <a:ea typeface="+mn-ea"/>
                    <a:cs typeface="Segoe UI Semibold" panose="020B0702040204020203" pitchFamily="34" charset="0"/>
                  </a:rPr>
                  <a:t>38</a:t>
                </a:r>
              </a:p>
            </p:txBody>
          </p:sp>
          <p:sp>
            <p:nvSpPr>
              <p:cNvPr id="40" name="TextBox 39"/>
              <p:cNvSpPr txBox="1"/>
              <p:nvPr/>
            </p:nvSpPr>
            <p:spPr>
              <a:xfrm>
                <a:off x="-2006254" y="4543813"/>
                <a:ext cx="4479778" cy="975971"/>
              </a:xfrm>
              <a:prstGeom prst="rect">
                <a:avLst/>
              </a:prstGeom>
              <a:noFill/>
            </p:spPr>
            <p:txBody>
              <a:bodyPr wrap="square" lIns="272390" tIns="272390" rIns="272390" bIns="272390"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181" rtl="0" eaLnBrk="1" fontAlgn="auto" latinLnBrk="0" hangingPunct="1">
                  <a:lnSpc>
                    <a:spcPct val="90000"/>
                  </a:lnSpc>
                  <a:spcBef>
                    <a:spcPts val="0"/>
                  </a:spcBef>
                  <a:spcAft>
                    <a:spcPts val="575"/>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light" panose="020B0402040204020203" pitchFamily="34" charset="0"/>
                  </a:rPr>
                  <a:t>Azure regions</a:t>
                </a:r>
              </a:p>
            </p:txBody>
          </p:sp>
        </p:grpSp>
        <p:sp>
          <p:nvSpPr>
            <p:cNvPr id="41" name="TextBox 40"/>
            <p:cNvSpPr txBox="1"/>
            <p:nvPr/>
          </p:nvSpPr>
          <p:spPr>
            <a:xfrm>
              <a:off x="171498" y="4653450"/>
              <a:ext cx="3228901" cy="799478"/>
            </a:xfrm>
            <a:prstGeom prst="rect">
              <a:avLst/>
            </a:prstGeom>
            <a:noFill/>
            <a:ln>
              <a:noFill/>
            </a:ln>
          </p:spPr>
          <p:txBody>
            <a:bodyPr wrap="square" lIns="272390" tIns="272390" rIns="272390" bIns="272390"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181" rtl="0" eaLnBrk="1" fontAlgn="auto" latinLnBrk="0" hangingPunct="1">
                <a:lnSpc>
                  <a:spcPct val="90000"/>
                </a:lnSpc>
                <a:spcBef>
                  <a:spcPts val="0"/>
                </a:spcBef>
                <a:spcAft>
                  <a:spcPts val="575"/>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S PGothic" panose="020B0600070205080204" pitchFamily="34" charset="-128"/>
                <a:cs typeface="Segoe UI Semibold" panose="020B0702040204020203" pitchFamily="34" charset="0"/>
              </a:endParaRPr>
            </a:p>
          </p:txBody>
        </p:sp>
      </p:grpSp>
      <p:sp>
        <p:nvSpPr>
          <p:cNvPr id="42" name="Oval 41"/>
          <p:cNvSpPr/>
          <p:nvPr/>
        </p:nvSpPr>
        <p:spPr bwMode="auto">
          <a:xfrm>
            <a:off x="9046959" y="3911785"/>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p:cNvSpPr/>
          <p:nvPr/>
        </p:nvSpPr>
        <p:spPr bwMode="auto">
          <a:xfrm>
            <a:off x="9330699" y="2555022"/>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p:cNvSpPr/>
          <p:nvPr/>
        </p:nvSpPr>
        <p:spPr bwMode="auto">
          <a:xfrm>
            <a:off x="9399673" y="2030431"/>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p:cNvSpPr/>
          <p:nvPr/>
        </p:nvSpPr>
        <p:spPr bwMode="auto">
          <a:xfrm>
            <a:off x="8290985" y="2894276"/>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p:cNvSpPr/>
          <p:nvPr/>
        </p:nvSpPr>
        <p:spPr bwMode="auto">
          <a:xfrm>
            <a:off x="8587771" y="3050890"/>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p:cNvSpPr/>
          <p:nvPr/>
        </p:nvSpPr>
        <p:spPr bwMode="auto">
          <a:xfrm>
            <a:off x="6252032" y="1853413"/>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p:cNvSpPr/>
          <p:nvPr/>
        </p:nvSpPr>
        <p:spPr bwMode="auto">
          <a:xfrm>
            <a:off x="5832848" y="1812593"/>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p:cNvSpPr/>
          <p:nvPr/>
        </p:nvSpPr>
        <p:spPr bwMode="auto">
          <a:xfrm>
            <a:off x="4815495" y="4321585"/>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p:cNvSpPr/>
          <p:nvPr/>
        </p:nvSpPr>
        <p:spPr bwMode="auto">
          <a:xfrm>
            <a:off x="3406230" y="2289962"/>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p:cNvSpPr/>
          <p:nvPr/>
        </p:nvSpPr>
        <p:spPr bwMode="auto">
          <a:xfrm>
            <a:off x="3184152" y="2319992"/>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p:cNvSpPr/>
          <p:nvPr/>
        </p:nvSpPr>
        <p:spPr bwMode="auto">
          <a:xfrm>
            <a:off x="3274915" y="1988653"/>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p:cNvSpPr/>
          <p:nvPr/>
        </p:nvSpPr>
        <p:spPr bwMode="auto">
          <a:xfrm>
            <a:off x="2951401" y="1912108"/>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p:cNvSpPr/>
          <p:nvPr/>
        </p:nvSpPr>
        <p:spPr bwMode="auto">
          <a:xfrm>
            <a:off x="3726248" y="1960983"/>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p:cNvSpPr/>
          <p:nvPr/>
        </p:nvSpPr>
        <p:spPr bwMode="auto">
          <a:xfrm>
            <a:off x="2947709" y="2594159"/>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p:cNvSpPr/>
          <p:nvPr/>
        </p:nvSpPr>
        <p:spPr bwMode="auto">
          <a:xfrm>
            <a:off x="2368455" y="2309624"/>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p:cNvSpPr/>
          <p:nvPr/>
        </p:nvSpPr>
        <p:spPr bwMode="auto">
          <a:xfrm>
            <a:off x="10200004" y="2109371"/>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p:cNvSpPr/>
          <p:nvPr/>
        </p:nvSpPr>
        <p:spPr bwMode="auto">
          <a:xfrm>
            <a:off x="9952381" y="2483176"/>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p:cNvSpPr/>
          <p:nvPr/>
        </p:nvSpPr>
        <p:spPr bwMode="auto">
          <a:xfrm>
            <a:off x="10385778" y="4873643"/>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p:cNvSpPr/>
          <p:nvPr/>
        </p:nvSpPr>
        <p:spPr bwMode="auto">
          <a:xfrm>
            <a:off x="10129565" y="5151231"/>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p:cNvSpPr/>
          <p:nvPr/>
        </p:nvSpPr>
        <p:spPr bwMode="auto">
          <a:xfrm>
            <a:off x="9182306" y="2871379"/>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p:cNvSpPr/>
          <p:nvPr/>
        </p:nvSpPr>
        <p:spPr bwMode="auto">
          <a:xfrm>
            <a:off x="2924672" y="2215576"/>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p:cNvSpPr/>
          <p:nvPr/>
        </p:nvSpPr>
        <p:spPr bwMode="auto">
          <a:xfrm>
            <a:off x="8377883" y="3382476"/>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p:cNvSpPr/>
          <p:nvPr/>
        </p:nvSpPr>
        <p:spPr bwMode="auto">
          <a:xfrm>
            <a:off x="3494992" y="2421719"/>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3590827" y="2245659"/>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5767420" y="1553989"/>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6210593" y="1651947"/>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6042441" y="1975065"/>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042441" y="1570399"/>
            <a:ext cx="275020" cy="275014"/>
          </a:xfrm>
          <a:prstGeom prst="ellipse">
            <a:avLst/>
          </a:prstGeom>
          <a:solidFill>
            <a:schemeClr val="accent3"/>
          </a:solidFill>
          <a:ln w="187325">
            <a:solidFill>
              <a:schemeClr val="accent3">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1" name="Group 70"/>
          <p:cNvGrpSpPr/>
          <p:nvPr/>
        </p:nvGrpSpPr>
        <p:grpSpPr>
          <a:xfrm>
            <a:off x="264830" y="5297608"/>
            <a:ext cx="10996555" cy="1300579"/>
            <a:chOff x="269294" y="5831581"/>
            <a:chExt cx="11218650" cy="1341323"/>
          </a:xfrm>
          <a:solidFill>
            <a:srgbClr val="008272"/>
          </a:solidFill>
        </p:grpSpPr>
        <p:sp>
          <p:nvSpPr>
            <p:cNvPr id="74" name="TextBox 73"/>
            <p:cNvSpPr txBox="1"/>
            <p:nvPr/>
          </p:nvSpPr>
          <p:spPr>
            <a:xfrm>
              <a:off x="269294" y="5852140"/>
              <a:ext cx="4720397" cy="1320764"/>
            </a:xfrm>
            <a:prstGeom prst="rect">
              <a:avLst/>
            </a:prstGeom>
            <a:noFill/>
          </p:spPr>
          <p:txBody>
            <a:bodyPr wrap="square" lIns="179259" tIns="143407" rIns="179259" bIns="143407" rtlCol="0">
              <a:spAutoFit/>
            </a:bodyPr>
            <a:lstStyle/>
            <a:p>
              <a:pPr marL="0" marR="0" lvl="0" indent="0" algn="l" defTabSz="914139"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RECENTLY LAUNCHED: </a:t>
              </a:r>
            </a:p>
            <a:p>
              <a:pPr marL="0" marR="0" lvl="0" indent="0" algn="l" defTabSz="914139"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US Regions: West US 2 and West Central</a:t>
              </a:r>
            </a:p>
            <a:p>
              <a:pPr marL="0" marR="0" lvl="0" indent="0" algn="l" defTabSz="914139"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Germany – Launched in Sep 2016</a:t>
              </a:r>
            </a:p>
            <a:p>
              <a:pPr marL="0" marR="0" lvl="0" indent="0" algn="l" defTabSz="914139"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United Kingdom – Launched in Sep 2016 </a:t>
              </a:r>
            </a:p>
          </p:txBody>
        </p:sp>
        <p:sp>
          <p:nvSpPr>
            <p:cNvPr id="75" name="TextBox 74"/>
            <p:cNvSpPr txBox="1"/>
            <p:nvPr/>
          </p:nvSpPr>
          <p:spPr>
            <a:xfrm>
              <a:off x="6024749" y="5831581"/>
              <a:ext cx="5463195" cy="1320764"/>
            </a:xfrm>
            <a:prstGeom prst="rect">
              <a:avLst/>
            </a:prstGeom>
            <a:noFill/>
          </p:spPr>
          <p:txBody>
            <a:bodyPr wrap="square" lIns="179259" tIns="143407" rIns="179259" bIns="143407" rtlCol="0">
              <a:spAutoFit/>
            </a:bodyPr>
            <a:lstStyle/>
            <a:p>
              <a:pPr marL="0" marR="0" lvl="0" indent="0" algn="l" defTabSz="914139" rtl="0" eaLnBrk="1" fontAlgn="auto" latinLnBrk="0" hangingPunct="1">
                <a:lnSpc>
                  <a:spcPct val="90000"/>
                </a:lnSpc>
                <a:spcBef>
                  <a:spcPts val="294"/>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NEWLY ANNOUNCED: </a:t>
              </a:r>
            </a:p>
            <a:p>
              <a:pPr marL="0" marR="0" lvl="0" indent="0" algn="l" defTabSz="914139"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France: France Central and France South</a:t>
              </a:r>
            </a:p>
            <a:p>
              <a:pPr marL="0" marR="0" lvl="0" indent="0" algn="l" defTabSz="914139"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Korea: Korea Central and Korea South</a:t>
              </a:r>
            </a:p>
            <a:p>
              <a:pPr marL="0" marR="0" lvl="0" indent="0" algn="l" defTabSz="914139" rtl="0" eaLnBrk="1" fontAlgn="auto" latinLnBrk="0" hangingPunct="1">
                <a:lnSpc>
                  <a:spcPct val="90000"/>
                </a:lnSpc>
                <a:spcBef>
                  <a:spcPts val="294"/>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DoD East and Central</a:t>
              </a:r>
            </a:p>
          </p:txBody>
        </p:sp>
      </p:grpSp>
      <p:grpSp>
        <p:nvGrpSpPr>
          <p:cNvPr id="80" name="Group 79"/>
          <p:cNvGrpSpPr/>
          <p:nvPr/>
        </p:nvGrpSpPr>
        <p:grpSpPr>
          <a:xfrm>
            <a:off x="11378043" y="122071"/>
            <a:ext cx="644009" cy="644009"/>
            <a:chOff x="457580" y="5628520"/>
            <a:chExt cx="657017" cy="657017"/>
          </a:xfrm>
        </p:grpSpPr>
        <p:sp>
          <p:nvSpPr>
            <p:cNvPr id="81" name="Oval 80"/>
            <p:cNvSpPr/>
            <p:nvPr/>
          </p:nvSpPr>
          <p:spPr bwMode="auto">
            <a:xfrm>
              <a:off x="457580" y="5628520"/>
              <a:ext cx="657017" cy="657017"/>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008272"/>
            </a:solidFill>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70" name="Group 69"/>
          <p:cNvGrpSpPr/>
          <p:nvPr/>
        </p:nvGrpSpPr>
        <p:grpSpPr>
          <a:xfrm>
            <a:off x="866" y="974"/>
            <a:ext cx="12190271" cy="1367401"/>
            <a:chOff x="1" y="487"/>
            <a:chExt cx="12192000" cy="1556794"/>
          </a:xfrm>
        </p:grpSpPr>
        <p:sp>
          <p:nvSpPr>
            <p:cNvPr id="72" name="Rectangle 71"/>
            <p:cNvSpPr/>
            <p:nvPr/>
          </p:nvSpPr>
          <p:spPr bwMode="auto">
            <a:xfrm>
              <a:off x="1" y="487"/>
              <a:ext cx="12192000" cy="155679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Title 1"/>
            <p:cNvSpPr txBox="1">
              <a:spLocks/>
            </p:cNvSpPr>
            <p:nvPr/>
          </p:nvSpPr>
          <p:spPr>
            <a:xfrm>
              <a:off x="269241" y="289958"/>
              <a:ext cx="11655840" cy="899537"/>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grpSp>
      <p:sp>
        <p:nvSpPr>
          <p:cNvPr id="79" name="TextBox 78"/>
          <p:cNvSpPr txBox="1"/>
          <p:nvPr/>
        </p:nvSpPr>
        <p:spPr>
          <a:xfrm>
            <a:off x="865" y="4126879"/>
            <a:ext cx="3359215" cy="1334985"/>
          </a:xfrm>
          <a:prstGeom prst="rect">
            <a:avLst/>
          </a:prstGeom>
          <a:noFill/>
          <a:ln>
            <a:noFill/>
          </a:ln>
        </p:spPr>
        <p:txBody>
          <a:bodyPr wrap="square" lIns="283424" tIns="283424" rIns="283424" bIns="28342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More than AWS and Google Cloud combined</a:t>
            </a:r>
            <a:b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5" name="Title 4"/>
          <p:cNvSpPr>
            <a:spLocks noGrp="1"/>
          </p:cNvSpPr>
          <p:nvPr>
            <p:ph type="title"/>
          </p:nvPr>
        </p:nvSpPr>
        <p:spPr/>
        <p:txBody>
          <a:bodyPr/>
          <a:lstStyle/>
          <a:p>
            <a:pPr defTabSz="932384">
              <a:defRPr/>
            </a:pPr>
            <a:r>
              <a:rPr lang="en-US" sz="4400" spc="-102">
                <a:solidFill>
                  <a:srgbClr val="FFFFFF"/>
                </a:solidFill>
              </a:rPr>
              <a:t>Microsoft Azure: Global scale</a:t>
            </a:r>
          </a:p>
        </p:txBody>
      </p:sp>
    </p:spTree>
    <p:extLst>
      <p:ext uri="{BB962C8B-B14F-4D97-AF65-F5344CB8AC3E}">
        <p14:creationId xmlns:p14="http://schemas.microsoft.com/office/powerpoint/2010/main" val="178196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Compliance</a:t>
            </a:r>
          </a:p>
        </p:txBody>
      </p:sp>
      <p:sp>
        <p:nvSpPr>
          <p:cNvPr id="94" name="Rectangle 93"/>
          <p:cNvSpPr/>
          <p:nvPr/>
        </p:nvSpPr>
        <p:spPr>
          <a:xfrm>
            <a:off x="448213" y="1198527"/>
            <a:ext cx="11295575" cy="717140"/>
          </a:xfrm>
          <a:prstGeom prst="rect">
            <a:avLst/>
          </a:prstGeom>
        </p:spPr>
        <p:txBody>
          <a:bodyPr wrap="square" lIns="0" tIns="0" rIns="0" bIns="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505050"/>
                </a:solidFill>
                <a:effectLst/>
                <a:uLnTx/>
                <a:uFillTx/>
                <a:latin typeface="Segoe UI Light"/>
                <a:ea typeface="+mn-ea"/>
                <a:cs typeface="+mn-cs"/>
              </a:rPr>
              <a:t>Azure has the largest compliance portfolio in the industry</a:t>
            </a:r>
          </a:p>
        </p:txBody>
      </p:sp>
      <p:pic>
        <p:nvPicPr>
          <p:cNvPr id="96" name="Picture 95"/>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8213" y="4408237"/>
            <a:ext cx="1183603" cy="319338"/>
          </a:xfrm>
          <a:prstGeom prst="rect">
            <a:avLst/>
          </a:prstGeom>
        </p:spPr>
      </p:pic>
      <p:sp>
        <p:nvSpPr>
          <p:cNvPr id="98" name="Rectangle 97"/>
          <p:cNvSpPr/>
          <p:nvPr/>
        </p:nvSpPr>
        <p:spPr>
          <a:xfrm flipH="1">
            <a:off x="1651053" y="3233721"/>
            <a:ext cx="10470087" cy="138277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0" tIns="89642" rIns="89642" bIns="89642"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dirty="0">
              <a:ln>
                <a:noFill/>
              </a:ln>
              <a:solidFill>
                <a:srgbClr val="5C2D91"/>
              </a:solidFill>
              <a:effectLst/>
              <a:uLnTx/>
              <a:uFillTx/>
              <a:latin typeface="Segoe UI"/>
              <a:ea typeface="+mn-ea"/>
              <a:cs typeface="Segoe UI" panose="020B0502040204020203" pitchFamily="34" charset="0"/>
            </a:endParaRPr>
          </a:p>
        </p:txBody>
      </p:sp>
      <p:sp>
        <p:nvSpPr>
          <p:cNvPr id="101" name="Rectangle 100"/>
          <p:cNvSpPr/>
          <p:nvPr/>
        </p:nvSpPr>
        <p:spPr bwMode="auto">
          <a:xfrm>
            <a:off x="384973" y="3207400"/>
            <a:ext cx="1199565" cy="138913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United States</a:t>
            </a:r>
          </a:p>
        </p:txBody>
      </p:sp>
      <p:grpSp>
        <p:nvGrpSpPr>
          <p:cNvPr id="148" name="Group 147"/>
          <p:cNvGrpSpPr/>
          <p:nvPr/>
        </p:nvGrpSpPr>
        <p:grpSpPr>
          <a:xfrm rot="16200000" flipV="1">
            <a:off x="1066922" y="4078757"/>
            <a:ext cx="577493" cy="450422"/>
            <a:chOff x="453059" y="2002971"/>
            <a:chExt cx="302696" cy="369965"/>
          </a:xfrm>
        </p:grpSpPr>
        <p:sp>
          <p:nvSpPr>
            <p:cNvPr id="149" name="Isosceles Triangle 148"/>
            <p:cNvSpPr/>
            <p:nvPr/>
          </p:nvSpPr>
          <p:spPr bwMode="auto">
            <a:xfrm rot="5400000">
              <a:off x="544883" y="1911149"/>
              <a:ext cx="119048" cy="302696"/>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0" name="Isosceles Triangle 149"/>
            <p:cNvSpPr/>
            <p:nvPr/>
          </p:nvSpPr>
          <p:spPr bwMode="auto">
            <a:xfrm rot="5400000">
              <a:off x="316164" y="2139867"/>
              <a:ext cx="369965" cy="96173"/>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1" name="Group 150"/>
          <p:cNvGrpSpPr/>
          <p:nvPr/>
        </p:nvGrpSpPr>
        <p:grpSpPr>
          <a:xfrm>
            <a:off x="377876" y="3203577"/>
            <a:ext cx="464873" cy="451803"/>
            <a:chOff x="453059" y="2002971"/>
            <a:chExt cx="302696" cy="369965"/>
          </a:xfrm>
        </p:grpSpPr>
        <p:sp>
          <p:nvSpPr>
            <p:cNvPr id="152" name="Isosceles Triangle 151"/>
            <p:cNvSpPr/>
            <p:nvPr/>
          </p:nvSpPr>
          <p:spPr bwMode="auto">
            <a:xfrm rot="5400000">
              <a:off x="544883" y="1911149"/>
              <a:ext cx="119048" cy="302696"/>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3" name="Isosceles Triangle 152"/>
            <p:cNvSpPr/>
            <p:nvPr/>
          </p:nvSpPr>
          <p:spPr bwMode="auto">
            <a:xfrm rot="5400000">
              <a:off x="316164" y="2139867"/>
              <a:ext cx="369965" cy="96173"/>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pic>
        <p:nvPicPr>
          <p:cNvPr id="265" name="Picture 28"/>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777483" y="3344077"/>
            <a:ext cx="867069" cy="772412"/>
          </a:xfrm>
          <a:prstGeom prst="rect">
            <a:avLst/>
          </a:prstGeom>
        </p:spPr>
      </p:pic>
      <p:sp>
        <p:nvSpPr>
          <p:cNvPr id="266" name="Rectangle 265"/>
          <p:cNvSpPr/>
          <p:nvPr/>
        </p:nvSpPr>
        <p:spPr>
          <a:xfrm>
            <a:off x="2801587" y="4164565"/>
            <a:ext cx="765349" cy="409086"/>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HIPAA / HITECH</a:t>
            </a:r>
          </a:p>
        </p:txBody>
      </p:sp>
      <p:sp>
        <p:nvSpPr>
          <p:cNvPr id="267" name="Rectangle 266"/>
          <p:cNvSpPr/>
          <p:nvPr/>
        </p:nvSpPr>
        <p:spPr>
          <a:xfrm>
            <a:off x="1770363" y="4164565"/>
            <a:ext cx="949669" cy="409086"/>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err="1">
                <a:ln>
                  <a:noFill/>
                </a:ln>
                <a:solidFill>
                  <a:srgbClr val="505050"/>
                </a:solidFill>
                <a:effectLst/>
                <a:uLnTx/>
                <a:uFillTx/>
                <a:latin typeface="Segoe UI"/>
                <a:ea typeface="+mn-ea"/>
                <a:cs typeface="+mn-cs"/>
              </a:rPr>
              <a:t>FedRAMP</a:t>
            </a:r>
            <a:r>
              <a:rPr kumimoji="0" lang="en-US" sz="1029" b="0" i="0" u="none" strike="noStrike" kern="1200" cap="none" spc="0" normalizeH="0" baseline="0" noProof="0" dirty="0">
                <a:ln>
                  <a:noFill/>
                </a:ln>
                <a:solidFill>
                  <a:srgbClr val="505050"/>
                </a:solidFill>
                <a:effectLst/>
                <a:uLnTx/>
                <a:uFillTx/>
                <a:latin typeface="Segoe UI"/>
                <a:ea typeface="+mn-ea"/>
                <a:cs typeface="+mn-cs"/>
              </a:rPr>
              <a:t> JAB P-ATO</a:t>
            </a:r>
          </a:p>
        </p:txBody>
      </p:sp>
      <p:pic>
        <p:nvPicPr>
          <p:cNvPr id="268"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4814" y="3419334"/>
            <a:ext cx="628182" cy="621899"/>
          </a:xfrm>
          <a:prstGeom prst="rect">
            <a:avLst/>
          </a:prstGeom>
        </p:spPr>
      </p:pic>
      <p:sp>
        <p:nvSpPr>
          <p:cNvPr id="269" name="Rectangle 268"/>
          <p:cNvSpPr/>
          <p:nvPr/>
        </p:nvSpPr>
        <p:spPr>
          <a:xfrm>
            <a:off x="3678558" y="4164565"/>
            <a:ext cx="800220" cy="250710"/>
          </a:xfrm>
          <a:prstGeom prst="rect">
            <a:avLst/>
          </a:prstGeom>
        </p:spPr>
        <p:txBody>
          <a:bodyPr wrap="non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FIPS 140-2</a:t>
            </a:r>
          </a:p>
        </p:txBody>
      </p:sp>
      <p:pic>
        <p:nvPicPr>
          <p:cNvPr id="270" name="Picture 2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9383" y="3574037"/>
            <a:ext cx="774770" cy="312492"/>
          </a:xfrm>
          <a:prstGeom prst="rect">
            <a:avLst/>
          </a:prstGeom>
        </p:spPr>
      </p:pic>
      <p:sp>
        <p:nvSpPr>
          <p:cNvPr id="271" name="Rectangle 270"/>
          <p:cNvSpPr/>
          <p:nvPr/>
        </p:nvSpPr>
        <p:spPr>
          <a:xfrm>
            <a:off x="5446742" y="4164565"/>
            <a:ext cx="742178" cy="250710"/>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FERPA</a:t>
            </a:r>
          </a:p>
        </p:txBody>
      </p:sp>
      <p:pic>
        <p:nvPicPr>
          <p:cNvPr id="272" name="Picture 27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4585" y="3428670"/>
            <a:ext cx="603226" cy="603226"/>
          </a:xfrm>
          <a:prstGeom prst="rect">
            <a:avLst/>
          </a:prstGeom>
        </p:spPr>
      </p:pic>
      <p:pic>
        <p:nvPicPr>
          <p:cNvPr id="273" name="Picture 2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9540" y="3428670"/>
            <a:ext cx="603228" cy="603226"/>
          </a:xfrm>
          <a:prstGeom prst="rect">
            <a:avLst/>
          </a:prstGeom>
        </p:spPr>
      </p:pic>
      <p:sp>
        <p:nvSpPr>
          <p:cNvPr id="274" name="Rectangle 273"/>
          <p:cNvSpPr/>
          <p:nvPr/>
        </p:nvSpPr>
        <p:spPr>
          <a:xfrm>
            <a:off x="6218725" y="4164565"/>
            <a:ext cx="907621" cy="409086"/>
          </a:xfrm>
          <a:prstGeom prst="rect">
            <a:avLst/>
          </a:prstGeom>
        </p:spPr>
        <p:txBody>
          <a:bodyPr wrap="non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DISA Level 2</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(DIACAP)</a:t>
            </a:r>
          </a:p>
        </p:txBody>
      </p:sp>
      <p:pic>
        <p:nvPicPr>
          <p:cNvPr id="275" name="Picture 2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01621" y="3414073"/>
            <a:ext cx="632421" cy="632421"/>
          </a:xfrm>
          <a:prstGeom prst="rect">
            <a:avLst/>
          </a:prstGeom>
        </p:spPr>
      </p:pic>
      <p:pic>
        <p:nvPicPr>
          <p:cNvPr id="276" name="Picture 275" descr="http://1.bp.blogspot.com/-zsub2Ach6i8/T3qyuPps54I/AAAAAAAAAVY/2DAjv_gntto/s1600/irs-logo.jpeg.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84964" y="3416220"/>
            <a:ext cx="628127" cy="628127"/>
          </a:xfrm>
          <a:prstGeom prst="rect">
            <a:avLst/>
          </a:prstGeom>
          <a:noFill/>
          <a:ln>
            <a:noFill/>
          </a:ln>
        </p:spPr>
      </p:pic>
      <p:pic>
        <p:nvPicPr>
          <p:cNvPr id="277" name="Picture 276"/>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802455" y="3450079"/>
            <a:ext cx="901908" cy="560409"/>
          </a:xfrm>
          <a:prstGeom prst="rect">
            <a:avLst/>
          </a:prstGeom>
        </p:spPr>
      </p:pic>
      <p:pic>
        <p:nvPicPr>
          <p:cNvPr id="278" name="Picture 2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920636" y="3412683"/>
            <a:ext cx="652014" cy="635203"/>
          </a:xfrm>
          <a:prstGeom prst="rect">
            <a:avLst/>
          </a:prstGeom>
        </p:spPr>
      </p:pic>
      <p:sp>
        <p:nvSpPr>
          <p:cNvPr id="279" name="Rectangle 278"/>
          <p:cNvSpPr/>
          <p:nvPr/>
        </p:nvSpPr>
        <p:spPr>
          <a:xfrm>
            <a:off x="8833971" y="4164565"/>
            <a:ext cx="825347" cy="248924"/>
          </a:xfrm>
          <a:prstGeom prst="rect">
            <a:avLst/>
          </a:prstGeom>
        </p:spPr>
        <p:txBody>
          <a:bodyPr wrap="non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ITAR-ready</a:t>
            </a:r>
          </a:p>
        </p:txBody>
      </p:sp>
      <p:sp>
        <p:nvSpPr>
          <p:cNvPr id="280" name="Rectangle 279"/>
          <p:cNvSpPr/>
          <p:nvPr/>
        </p:nvSpPr>
        <p:spPr>
          <a:xfrm>
            <a:off x="7342312" y="4164565"/>
            <a:ext cx="418705" cy="250710"/>
          </a:xfrm>
          <a:prstGeom prst="rect">
            <a:avLst/>
          </a:prstGeom>
        </p:spPr>
        <p:txBody>
          <a:bodyPr wrap="non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CJIS</a:t>
            </a:r>
          </a:p>
        </p:txBody>
      </p:sp>
      <p:sp>
        <p:nvSpPr>
          <p:cNvPr id="281" name="Rectangle 280"/>
          <p:cNvSpPr/>
          <p:nvPr/>
        </p:nvSpPr>
        <p:spPr>
          <a:xfrm>
            <a:off x="4651857" y="4164565"/>
            <a:ext cx="595035" cy="409086"/>
          </a:xfrm>
          <a:prstGeom prst="rect">
            <a:avLst/>
          </a:prstGeom>
        </p:spPr>
        <p:txBody>
          <a:bodyPr wrap="non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21 CFR</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Part 11</a:t>
            </a:r>
          </a:p>
        </p:txBody>
      </p:sp>
      <p:sp>
        <p:nvSpPr>
          <p:cNvPr id="282" name="Rectangle 281"/>
          <p:cNvSpPr/>
          <p:nvPr/>
        </p:nvSpPr>
        <p:spPr>
          <a:xfrm>
            <a:off x="8055025" y="4164565"/>
            <a:ext cx="688009" cy="250710"/>
          </a:xfrm>
          <a:prstGeom prst="rect">
            <a:avLst/>
          </a:prstGeom>
        </p:spPr>
        <p:txBody>
          <a:bodyPr wrap="non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IRS 1075</a:t>
            </a:r>
          </a:p>
        </p:txBody>
      </p:sp>
      <p:pic>
        <p:nvPicPr>
          <p:cNvPr id="283" name="Picture 6" descr="image00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777773" y="3385232"/>
            <a:ext cx="690103" cy="690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Rectangle 283"/>
          <p:cNvSpPr/>
          <p:nvPr/>
        </p:nvSpPr>
        <p:spPr>
          <a:xfrm>
            <a:off x="9736460" y="4164565"/>
            <a:ext cx="772729" cy="409086"/>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Section 508 VPAT</a:t>
            </a:r>
          </a:p>
        </p:txBody>
      </p:sp>
      <p:sp>
        <p:nvSpPr>
          <p:cNvPr id="97" name="Rectangle 96"/>
          <p:cNvSpPr/>
          <p:nvPr/>
        </p:nvSpPr>
        <p:spPr>
          <a:xfrm flipH="1">
            <a:off x="1651053" y="1776513"/>
            <a:ext cx="10470087" cy="138277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0" tIns="89642" rIns="89642" bIns="89642"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dirty="0">
              <a:ln>
                <a:noFill/>
              </a:ln>
              <a:solidFill>
                <a:srgbClr val="5C2D91"/>
              </a:solidFill>
              <a:effectLst/>
              <a:uLnTx/>
              <a:uFillTx/>
              <a:latin typeface="Segoe UI"/>
              <a:ea typeface="+mn-ea"/>
              <a:cs typeface="Segoe UI" panose="020B0502040204020203" pitchFamily="34" charset="0"/>
            </a:endParaRPr>
          </a:p>
        </p:txBody>
      </p:sp>
      <p:grpSp>
        <p:nvGrpSpPr>
          <p:cNvPr id="4" name="Group 3"/>
          <p:cNvGrpSpPr/>
          <p:nvPr/>
        </p:nvGrpSpPr>
        <p:grpSpPr>
          <a:xfrm>
            <a:off x="384976" y="1776513"/>
            <a:ext cx="1502794" cy="1493893"/>
            <a:chOff x="440120" y="1776513"/>
            <a:chExt cx="1716908" cy="1493893"/>
          </a:xfrm>
        </p:grpSpPr>
        <p:pic>
          <p:nvPicPr>
            <p:cNvPr id="95" name="Picture 94"/>
            <p:cNvPicPr>
              <a:picLocks noChangeAspect="1"/>
            </p:cNvPicPr>
            <p:nvPr/>
          </p:nvPicPr>
          <p:blipFill rotWithShape="1">
            <a:blip r:embed="rId14" cstate="print">
              <a:extLst>
                <a:ext uri="{28A0092B-C50C-407E-A947-70E740481C1C}">
                  <a14:useLocalDpi xmlns:a14="http://schemas.microsoft.com/office/drawing/2010/main" val="0"/>
                </a:ext>
              </a:extLst>
            </a:blip>
            <a:srcRect/>
            <a:stretch/>
          </p:blipFill>
          <p:spPr>
            <a:xfrm>
              <a:off x="440120" y="2951068"/>
              <a:ext cx="1372230" cy="319338"/>
            </a:xfrm>
            <a:prstGeom prst="rect">
              <a:avLst/>
            </a:prstGeom>
          </p:spPr>
        </p:pic>
        <p:sp>
          <p:nvSpPr>
            <p:cNvPr id="100" name="Rectangle 99"/>
            <p:cNvSpPr/>
            <p:nvPr/>
          </p:nvSpPr>
          <p:spPr bwMode="auto">
            <a:xfrm>
              <a:off x="448213" y="1776513"/>
              <a:ext cx="1364137" cy="138913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Industry</a:t>
              </a:r>
            </a:p>
          </p:txBody>
        </p:sp>
        <p:grpSp>
          <p:nvGrpSpPr>
            <p:cNvPr id="103" name="Group 102"/>
            <p:cNvGrpSpPr/>
            <p:nvPr/>
          </p:nvGrpSpPr>
          <p:grpSpPr>
            <a:xfrm>
              <a:off x="448212" y="1776513"/>
              <a:ext cx="551338" cy="451803"/>
              <a:chOff x="453059" y="2002971"/>
              <a:chExt cx="302696" cy="369965"/>
            </a:xfrm>
          </p:grpSpPr>
          <p:sp>
            <p:nvSpPr>
              <p:cNvPr id="143" name="Isosceles Triangle 142"/>
              <p:cNvSpPr/>
              <p:nvPr/>
            </p:nvSpPr>
            <p:spPr bwMode="auto">
              <a:xfrm rot="5400000">
                <a:off x="544883" y="1911149"/>
                <a:ext cx="119048" cy="302696"/>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4" name="Isosceles Triangle 143"/>
              <p:cNvSpPr/>
              <p:nvPr/>
            </p:nvSpPr>
            <p:spPr bwMode="auto">
              <a:xfrm rot="5400000">
                <a:off x="316164" y="2139867"/>
                <a:ext cx="369965" cy="96173"/>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45" name="Group 144"/>
            <p:cNvGrpSpPr/>
            <p:nvPr/>
          </p:nvGrpSpPr>
          <p:grpSpPr>
            <a:xfrm rot="16200000" flipV="1">
              <a:off x="1443391" y="2452018"/>
              <a:ext cx="577493" cy="849780"/>
              <a:chOff x="453059" y="2002973"/>
              <a:chExt cx="302696" cy="588525"/>
            </a:xfrm>
          </p:grpSpPr>
          <p:sp>
            <p:nvSpPr>
              <p:cNvPr id="146" name="Isosceles Triangle 145"/>
              <p:cNvSpPr/>
              <p:nvPr/>
            </p:nvSpPr>
            <p:spPr bwMode="auto">
              <a:xfrm rot="5400000">
                <a:off x="544883" y="1911149"/>
                <a:ext cx="119048" cy="302696"/>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7" name="Isosceles Triangle 146"/>
              <p:cNvSpPr/>
              <p:nvPr/>
            </p:nvSpPr>
            <p:spPr bwMode="auto">
              <a:xfrm rot="5400000">
                <a:off x="316164" y="2358429"/>
                <a:ext cx="369965" cy="96173"/>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grpSp>
        <p:nvGrpSpPr>
          <p:cNvPr id="2" name="Group 1"/>
          <p:cNvGrpSpPr/>
          <p:nvPr/>
        </p:nvGrpSpPr>
        <p:grpSpPr>
          <a:xfrm>
            <a:off x="1772809" y="1938043"/>
            <a:ext cx="609112" cy="905939"/>
            <a:chOff x="2009525" y="1938043"/>
            <a:chExt cx="609112" cy="905939"/>
          </a:xfrm>
        </p:grpSpPr>
        <p:pic>
          <p:nvPicPr>
            <p:cNvPr id="232" name="Picture 231"/>
            <p:cNvPicPr>
              <a:picLocks noChangeAspect="1"/>
            </p:cNvPicPr>
            <p:nvPr/>
          </p:nvPicPr>
          <p:blipFill>
            <a:blip r:embed="rId15"/>
            <a:stretch>
              <a:fillRect/>
            </a:stretch>
          </p:blipFill>
          <p:spPr>
            <a:xfrm>
              <a:off x="2009525" y="1938043"/>
              <a:ext cx="609112" cy="610402"/>
            </a:xfrm>
            <a:prstGeom prst="rect">
              <a:avLst/>
            </a:prstGeom>
          </p:spPr>
        </p:pic>
        <p:sp>
          <p:nvSpPr>
            <p:cNvPr id="258" name="Rectangle 257"/>
            <p:cNvSpPr/>
            <p:nvPr/>
          </p:nvSpPr>
          <p:spPr>
            <a:xfrm>
              <a:off x="2030427" y="2693119"/>
              <a:ext cx="567309"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ISO 27001</a:t>
              </a:r>
            </a:p>
          </p:txBody>
        </p:sp>
      </p:grpSp>
      <p:grpSp>
        <p:nvGrpSpPr>
          <p:cNvPr id="14" name="Group 13"/>
          <p:cNvGrpSpPr/>
          <p:nvPr/>
        </p:nvGrpSpPr>
        <p:grpSpPr>
          <a:xfrm>
            <a:off x="4648686" y="2009248"/>
            <a:ext cx="858035" cy="834734"/>
            <a:chOff x="5116076" y="2009248"/>
            <a:chExt cx="858035" cy="834734"/>
          </a:xfrm>
        </p:grpSpPr>
        <p:pic>
          <p:nvPicPr>
            <p:cNvPr id="255" name="Picture 254"/>
            <p:cNvPicPr>
              <a:picLocks noChangeAspect="1"/>
            </p:cNvPicPr>
            <p:nvPr/>
          </p:nvPicPr>
          <p:blipFill>
            <a:blip r:embed="rId16"/>
            <a:stretch>
              <a:fillRect/>
            </a:stretch>
          </p:blipFill>
          <p:spPr>
            <a:xfrm>
              <a:off x="5177276" y="2009248"/>
              <a:ext cx="735635" cy="467992"/>
            </a:xfrm>
            <a:prstGeom prst="rect">
              <a:avLst/>
            </a:prstGeom>
          </p:spPr>
        </p:pic>
        <p:sp>
          <p:nvSpPr>
            <p:cNvPr id="259" name="Rectangle 258"/>
            <p:cNvSpPr/>
            <p:nvPr/>
          </p:nvSpPr>
          <p:spPr>
            <a:xfrm>
              <a:off x="5116076" y="2693119"/>
              <a:ext cx="858035"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PCI DSS Level 1</a:t>
              </a:r>
            </a:p>
          </p:txBody>
        </p:sp>
      </p:grpSp>
      <p:grpSp>
        <p:nvGrpSpPr>
          <p:cNvPr id="10" name="Group 9"/>
          <p:cNvGrpSpPr/>
          <p:nvPr/>
        </p:nvGrpSpPr>
        <p:grpSpPr>
          <a:xfrm>
            <a:off x="2388768" y="1942089"/>
            <a:ext cx="746459" cy="901893"/>
            <a:chOff x="2689207" y="1942089"/>
            <a:chExt cx="746459" cy="901893"/>
          </a:xfrm>
        </p:grpSpPr>
        <p:pic>
          <p:nvPicPr>
            <p:cNvPr id="233" name="Picture 232"/>
            <p:cNvPicPr>
              <a:picLocks noChangeAspect="1"/>
            </p:cNvPicPr>
            <p:nvPr/>
          </p:nvPicPr>
          <p:blipFill>
            <a:blip r:embed="rId17"/>
            <a:stretch>
              <a:fillRect/>
            </a:stretch>
          </p:blipFill>
          <p:spPr>
            <a:xfrm>
              <a:off x="2729062" y="1942089"/>
              <a:ext cx="666748" cy="610402"/>
            </a:xfrm>
            <a:prstGeom prst="rect">
              <a:avLst/>
            </a:prstGeom>
          </p:spPr>
        </p:pic>
        <p:sp>
          <p:nvSpPr>
            <p:cNvPr id="260" name="Rectangle 259"/>
            <p:cNvSpPr/>
            <p:nvPr/>
          </p:nvSpPr>
          <p:spPr>
            <a:xfrm>
              <a:off x="2689207" y="2693119"/>
              <a:ext cx="746459"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SOC 1</a:t>
              </a:r>
            </a:p>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Type 2</a:t>
              </a:r>
            </a:p>
          </p:txBody>
        </p:sp>
      </p:grpSp>
      <p:grpSp>
        <p:nvGrpSpPr>
          <p:cNvPr id="12" name="Group 11"/>
          <p:cNvGrpSpPr/>
          <p:nvPr/>
        </p:nvGrpSpPr>
        <p:grpSpPr>
          <a:xfrm>
            <a:off x="3142074" y="1942089"/>
            <a:ext cx="746459" cy="901893"/>
            <a:chOff x="3480808" y="1942089"/>
            <a:chExt cx="746459" cy="901893"/>
          </a:xfrm>
        </p:grpSpPr>
        <p:pic>
          <p:nvPicPr>
            <p:cNvPr id="231" name="Picture 230"/>
            <p:cNvPicPr>
              <a:picLocks noChangeAspect="1"/>
            </p:cNvPicPr>
            <p:nvPr/>
          </p:nvPicPr>
          <p:blipFill>
            <a:blip r:embed="rId17"/>
            <a:stretch>
              <a:fillRect/>
            </a:stretch>
          </p:blipFill>
          <p:spPr>
            <a:xfrm>
              <a:off x="3520663" y="1942089"/>
              <a:ext cx="666748" cy="610402"/>
            </a:xfrm>
            <a:prstGeom prst="rect">
              <a:avLst/>
            </a:prstGeom>
          </p:spPr>
        </p:pic>
        <p:sp>
          <p:nvSpPr>
            <p:cNvPr id="261" name="Rectangle 260"/>
            <p:cNvSpPr/>
            <p:nvPr/>
          </p:nvSpPr>
          <p:spPr>
            <a:xfrm>
              <a:off x="3480808" y="2693119"/>
              <a:ext cx="746459"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SOC 2</a:t>
              </a:r>
            </a:p>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Type 2</a:t>
              </a:r>
            </a:p>
          </p:txBody>
        </p:sp>
      </p:grpSp>
      <p:grpSp>
        <p:nvGrpSpPr>
          <p:cNvPr id="15" name="Group 14"/>
          <p:cNvGrpSpPr/>
          <p:nvPr/>
        </p:nvGrpSpPr>
        <p:grpSpPr>
          <a:xfrm>
            <a:off x="5513568" y="1938043"/>
            <a:ext cx="807886" cy="905939"/>
            <a:chOff x="6035616" y="1938043"/>
            <a:chExt cx="807886" cy="905939"/>
          </a:xfrm>
        </p:grpSpPr>
        <p:pic>
          <p:nvPicPr>
            <p:cNvPr id="230" name="Picture 14" descr="http://www.theauditpeople.com/sites/default/files/pictures/iso-logo.png"/>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35616" y="1938043"/>
              <a:ext cx="807886" cy="610402"/>
            </a:xfrm>
            <a:prstGeom prst="rect">
              <a:avLst/>
            </a:prstGeom>
            <a:noFill/>
            <a:extLst>
              <a:ext uri="{909E8E84-426E-40DD-AFC4-6F175D3DCCD1}">
                <a14:hiddenFill xmlns:a14="http://schemas.microsoft.com/office/drawing/2010/main">
                  <a:solidFill>
                    <a:srgbClr val="FFFFFF"/>
                  </a:solidFill>
                </a14:hiddenFill>
              </a:ext>
            </a:extLst>
          </p:spPr>
        </p:pic>
        <p:sp>
          <p:nvSpPr>
            <p:cNvPr id="262" name="Rectangle 261"/>
            <p:cNvSpPr/>
            <p:nvPr/>
          </p:nvSpPr>
          <p:spPr>
            <a:xfrm>
              <a:off x="6155905" y="2693119"/>
              <a:ext cx="567308"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ISO 27018</a:t>
              </a:r>
            </a:p>
          </p:txBody>
        </p:sp>
      </p:grpSp>
      <p:grpSp>
        <p:nvGrpSpPr>
          <p:cNvPr id="18" name="Group 17"/>
          <p:cNvGrpSpPr/>
          <p:nvPr/>
        </p:nvGrpSpPr>
        <p:grpSpPr>
          <a:xfrm>
            <a:off x="7809811" y="2088661"/>
            <a:ext cx="894482" cy="906185"/>
            <a:chOff x="8601167" y="2088661"/>
            <a:chExt cx="894482" cy="906185"/>
          </a:xfrm>
        </p:grpSpPr>
        <p:pic>
          <p:nvPicPr>
            <p:cNvPr id="256" name="Picture 255"/>
            <p:cNvPicPr>
              <a:picLocks noChangeAspect="1"/>
            </p:cNvPicPr>
            <p:nvPr/>
          </p:nvPicPr>
          <p:blipFill>
            <a:blip r:embed="rId19"/>
            <a:stretch>
              <a:fillRect/>
            </a:stretch>
          </p:blipFill>
          <p:spPr>
            <a:xfrm>
              <a:off x="8601167" y="2088661"/>
              <a:ext cx="894482" cy="342981"/>
            </a:xfrm>
            <a:prstGeom prst="rect">
              <a:avLst/>
            </a:prstGeom>
          </p:spPr>
        </p:pic>
        <p:sp>
          <p:nvSpPr>
            <p:cNvPr id="263" name="Rectangle 262"/>
            <p:cNvSpPr/>
            <p:nvPr/>
          </p:nvSpPr>
          <p:spPr>
            <a:xfrm>
              <a:off x="8634320" y="2693119"/>
              <a:ext cx="828176" cy="30172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Cloud Controls</a:t>
              </a:r>
              <a:br>
                <a:rPr kumimoji="0" lang="en-US" sz="1029" b="0" i="0" u="none" strike="noStrike" kern="1200" cap="none" spc="0" normalizeH="0" baseline="0" noProof="0" dirty="0">
                  <a:ln>
                    <a:noFill/>
                  </a:ln>
                  <a:solidFill>
                    <a:srgbClr val="505050"/>
                  </a:solidFill>
                  <a:effectLst/>
                  <a:uLnTx/>
                  <a:uFillTx/>
                  <a:latin typeface="Segoe UI"/>
                  <a:ea typeface="+mn-ea"/>
                  <a:cs typeface="+mn-cs"/>
                </a:rPr>
              </a:br>
              <a:r>
                <a:rPr kumimoji="0" lang="en-US" sz="1029" b="0" i="0" u="none" strike="noStrike" kern="1200" cap="none" spc="0" normalizeH="0" baseline="0" noProof="0" dirty="0">
                  <a:ln>
                    <a:noFill/>
                  </a:ln>
                  <a:solidFill>
                    <a:srgbClr val="505050"/>
                  </a:solidFill>
                  <a:effectLst/>
                  <a:uLnTx/>
                  <a:uFillTx/>
                  <a:latin typeface="Segoe UI"/>
                  <a:ea typeface="+mn-ea"/>
                  <a:cs typeface="+mn-cs"/>
                </a:rPr>
                <a:t>Matrix v3.0.1</a:t>
              </a:r>
            </a:p>
          </p:txBody>
        </p:sp>
      </p:grpSp>
      <p:grpSp>
        <p:nvGrpSpPr>
          <p:cNvPr id="16" name="Group 15"/>
          <p:cNvGrpSpPr/>
          <p:nvPr/>
        </p:nvGrpSpPr>
        <p:grpSpPr>
          <a:xfrm>
            <a:off x="6328301" y="1938043"/>
            <a:ext cx="648992" cy="1056803"/>
            <a:chOff x="6855393" y="1938043"/>
            <a:chExt cx="648992" cy="1056803"/>
          </a:xfrm>
        </p:grpSpPr>
        <p:pic>
          <p:nvPicPr>
            <p:cNvPr id="257" name="Picture 25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874688" y="1938043"/>
              <a:ext cx="610402" cy="610402"/>
            </a:xfrm>
            <a:prstGeom prst="rect">
              <a:avLst/>
            </a:prstGeom>
          </p:spPr>
        </p:pic>
        <p:sp>
          <p:nvSpPr>
            <p:cNvPr id="264" name="Rectangle 263"/>
            <p:cNvSpPr/>
            <p:nvPr/>
          </p:nvSpPr>
          <p:spPr>
            <a:xfrm>
              <a:off x="6855393" y="2693119"/>
              <a:ext cx="648992" cy="30172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CDSA</a:t>
              </a:r>
            </a:p>
          </p:txBody>
        </p:sp>
      </p:grpSp>
      <p:sp>
        <p:nvSpPr>
          <p:cNvPr id="99" name="Rectangle 98"/>
          <p:cNvSpPr/>
          <p:nvPr/>
        </p:nvSpPr>
        <p:spPr>
          <a:xfrm flipH="1">
            <a:off x="1651053" y="4690525"/>
            <a:ext cx="10470091" cy="138277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0" tIns="89642" rIns="89642" bIns="89642" numCol="1" spcCol="0" rtlCol="0" fromWordArt="0" anchor="ctr" anchorCtr="0" forceAA="0" compatLnSpc="1">
            <a:prstTxWarp prst="textNoShape">
              <a:avLst/>
            </a:prstTxWarp>
            <a:noAutofit/>
          </a:bodyPr>
          <a:lstStyle/>
          <a:p>
            <a:pPr marL="0" marR="0" lvl="0" indent="0" algn="l" defTabSz="914102" rtl="0" eaLnBrk="1" fontAlgn="auto" latinLnBrk="0" hangingPunct="1">
              <a:lnSpc>
                <a:spcPct val="100000"/>
              </a:lnSpc>
              <a:spcBef>
                <a:spcPct val="0"/>
              </a:spcBef>
              <a:spcAft>
                <a:spcPct val="0"/>
              </a:spcAft>
              <a:buClrTx/>
              <a:buSzTx/>
              <a:buFontTx/>
              <a:buNone/>
              <a:tabLst/>
              <a:defRPr/>
            </a:pPr>
            <a:endParaRPr kumimoji="0" lang="en-IN" sz="1961" b="0" i="0" u="none" strike="noStrike" kern="1200" cap="none" spc="0" normalizeH="0" baseline="0" noProof="0" dirty="0">
              <a:ln>
                <a:noFill/>
              </a:ln>
              <a:solidFill>
                <a:srgbClr val="5C2D91"/>
              </a:solidFill>
              <a:effectLst/>
              <a:uLnTx/>
              <a:uFillTx/>
              <a:latin typeface="Segoe UI"/>
              <a:ea typeface="+mn-ea"/>
              <a:cs typeface="Segoe UI" panose="020B0502040204020203" pitchFamily="34" charset="0"/>
            </a:endParaRPr>
          </a:p>
        </p:txBody>
      </p:sp>
      <p:pic>
        <p:nvPicPr>
          <p:cNvPr id="229" name="Picture 228"/>
          <p:cNvPicPr>
            <a:picLocks noChangeAspect="1"/>
          </p:cNvPicPr>
          <p:nvPr/>
        </p:nvPicPr>
        <p:blipFill rotWithShape="1">
          <a:blip r:embed="rId21" cstate="print">
            <a:extLst>
              <a:ext uri="{28A0092B-C50C-407E-A947-70E740481C1C}">
                <a14:useLocalDpi xmlns:a14="http://schemas.microsoft.com/office/drawing/2010/main" val="0"/>
              </a:ext>
            </a:extLst>
          </a:blip>
          <a:srcRect/>
          <a:stretch/>
        </p:blipFill>
        <p:spPr>
          <a:xfrm>
            <a:off x="448213" y="5869885"/>
            <a:ext cx="1150203" cy="319338"/>
          </a:xfrm>
          <a:prstGeom prst="rect">
            <a:avLst/>
          </a:prstGeom>
        </p:spPr>
      </p:pic>
      <p:sp>
        <p:nvSpPr>
          <p:cNvPr id="102" name="Rectangle 101"/>
          <p:cNvSpPr/>
          <p:nvPr/>
        </p:nvSpPr>
        <p:spPr bwMode="auto">
          <a:xfrm>
            <a:off x="403767" y="4690525"/>
            <a:ext cx="1188968" cy="138913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3428" rIns="91440" bIns="143428"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1176"/>
              </a:spcAft>
              <a:buClrTx/>
              <a:buSzTx/>
              <a:buFontTx/>
              <a:buNone/>
              <a:tabLst/>
              <a:defRPr/>
            </a:pPr>
            <a:r>
              <a:rPr kumimoji="0" lang="en-IN"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Regional</a:t>
            </a:r>
          </a:p>
        </p:txBody>
      </p:sp>
      <p:grpSp>
        <p:nvGrpSpPr>
          <p:cNvPr id="154" name="Group 153"/>
          <p:cNvGrpSpPr/>
          <p:nvPr/>
        </p:nvGrpSpPr>
        <p:grpSpPr>
          <a:xfrm rot="16200000" flipV="1">
            <a:off x="1075771" y="5565705"/>
            <a:ext cx="577493" cy="450422"/>
            <a:chOff x="453059" y="2002971"/>
            <a:chExt cx="302696" cy="369965"/>
          </a:xfrm>
        </p:grpSpPr>
        <p:sp>
          <p:nvSpPr>
            <p:cNvPr id="155" name="Isosceles Triangle 154"/>
            <p:cNvSpPr/>
            <p:nvPr/>
          </p:nvSpPr>
          <p:spPr bwMode="auto">
            <a:xfrm rot="5400000">
              <a:off x="544883" y="1911149"/>
              <a:ext cx="119048" cy="302696"/>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6" name="Isosceles Triangle 155"/>
            <p:cNvSpPr/>
            <p:nvPr/>
          </p:nvSpPr>
          <p:spPr bwMode="auto">
            <a:xfrm rot="5400000">
              <a:off x="316164" y="2139867"/>
              <a:ext cx="369965" cy="96173"/>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157" name="Group 156"/>
          <p:cNvGrpSpPr/>
          <p:nvPr/>
        </p:nvGrpSpPr>
        <p:grpSpPr>
          <a:xfrm>
            <a:off x="397973" y="4690525"/>
            <a:ext cx="464874" cy="451803"/>
            <a:chOff x="453059" y="2002971"/>
            <a:chExt cx="302696" cy="369965"/>
          </a:xfrm>
        </p:grpSpPr>
        <p:sp>
          <p:nvSpPr>
            <p:cNvPr id="158" name="Isosceles Triangle 157"/>
            <p:cNvSpPr/>
            <p:nvPr/>
          </p:nvSpPr>
          <p:spPr bwMode="auto">
            <a:xfrm rot="5400000">
              <a:off x="544883" y="1911149"/>
              <a:ext cx="119048" cy="302696"/>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59" name="Isosceles Triangle 158"/>
            <p:cNvSpPr/>
            <p:nvPr/>
          </p:nvSpPr>
          <p:spPr bwMode="auto">
            <a:xfrm rot="5400000">
              <a:off x="316164" y="2139867"/>
              <a:ext cx="369965" cy="96173"/>
            </a:xfrm>
            <a:prstGeom prst="triangle">
              <a:avLst>
                <a:gd name="adj" fmla="val 0"/>
              </a:avLst>
            </a:pr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grpSp>
        <p:nvGrpSpPr>
          <p:cNvPr id="29" name="Group 28"/>
          <p:cNvGrpSpPr/>
          <p:nvPr/>
        </p:nvGrpSpPr>
        <p:grpSpPr>
          <a:xfrm>
            <a:off x="6478163" y="4960051"/>
            <a:ext cx="1175684" cy="936070"/>
            <a:chOff x="6899122" y="4960051"/>
            <a:chExt cx="1175684" cy="936070"/>
          </a:xfrm>
        </p:grpSpPr>
        <p:pic>
          <p:nvPicPr>
            <p:cNvPr id="293" name="Picture 29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88394" y="4960051"/>
              <a:ext cx="997138" cy="326336"/>
            </a:xfrm>
            <a:prstGeom prst="rect">
              <a:avLst/>
            </a:prstGeom>
          </p:spPr>
        </p:pic>
        <p:sp>
          <p:nvSpPr>
            <p:cNvPr id="294" name="Rectangle 293"/>
            <p:cNvSpPr/>
            <p:nvPr/>
          </p:nvSpPr>
          <p:spPr>
            <a:xfrm>
              <a:off x="6899122" y="5487035"/>
              <a:ext cx="1175684" cy="409086"/>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Singapore</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MTCS Level 3 </a:t>
              </a:r>
            </a:p>
          </p:txBody>
        </p:sp>
      </p:grpSp>
      <p:grpSp>
        <p:nvGrpSpPr>
          <p:cNvPr id="26" name="Group 25"/>
          <p:cNvGrpSpPr/>
          <p:nvPr/>
        </p:nvGrpSpPr>
        <p:grpSpPr>
          <a:xfrm>
            <a:off x="3205979" y="4852257"/>
            <a:ext cx="1118712" cy="1202241"/>
            <a:chOff x="3407970" y="4852257"/>
            <a:chExt cx="1118712" cy="1202241"/>
          </a:xfrm>
        </p:grpSpPr>
        <p:sp>
          <p:nvSpPr>
            <p:cNvPr id="292" name="Rectangle 291"/>
            <p:cNvSpPr/>
            <p:nvPr/>
          </p:nvSpPr>
          <p:spPr>
            <a:xfrm>
              <a:off x="3407970" y="5487035"/>
              <a:ext cx="1118712" cy="567463"/>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United Kingdom </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G-Cloud</a:t>
              </a:r>
            </a:p>
          </p:txBody>
        </p:sp>
        <p:pic>
          <p:nvPicPr>
            <p:cNvPr id="297" name="Picture 29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696363" y="4852257"/>
              <a:ext cx="541925" cy="541925"/>
            </a:xfrm>
            <a:prstGeom prst="rect">
              <a:avLst/>
            </a:prstGeom>
          </p:spPr>
        </p:pic>
      </p:grpSp>
      <p:grpSp>
        <p:nvGrpSpPr>
          <p:cNvPr id="30" name="Group 29"/>
          <p:cNvGrpSpPr/>
          <p:nvPr/>
        </p:nvGrpSpPr>
        <p:grpSpPr>
          <a:xfrm>
            <a:off x="7497845" y="4874918"/>
            <a:ext cx="957835" cy="1177854"/>
            <a:chOff x="7699836" y="4874918"/>
            <a:chExt cx="957835" cy="1177854"/>
          </a:xfrm>
        </p:grpSpPr>
        <p:sp>
          <p:nvSpPr>
            <p:cNvPr id="296" name="Rectangle 295"/>
            <p:cNvSpPr/>
            <p:nvPr/>
          </p:nvSpPr>
          <p:spPr>
            <a:xfrm>
              <a:off x="7699836" y="5487035"/>
              <a:ext cx="957835" cy="565737"/>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Australian Signals </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Directorate</a:t>
              </a:r>
            </a:p>
          </p:txBody>
        </p:sp>
        <p:pic>
          <p:nvPicPr>
            <p:cNvPr id="299" name="Picture 298" descr="IRAP logo">
              <a:hlinkClick r:id="rId24"/>
            </p:cNvPr>
            <p:cNvPicPr/>
            <p:nvPr/>
          </p:nvPicPr>
          <p:blipFill>
            <a:blip r:embed="rId25">
              <a:extLst>
                <a:ext uri="{28A0092B-C50C-407E-A947-70E740481C1C}">
                  <a14:useLocalDpi xmlns:a14="http://schemas.microsoft.com/office/drawing/2010/main" val="0"/>
                </a:ext>
              </a:extLst>
            </a:blip>
            <a:srcRect/>
            <a:stretch>
              <a:fillRect/>
            </a:stretch>
          </p:blipFill>
          <p:spPr bwMode="auto">
            <a:xfrm>
              <a:off x="7788258" y="4874918"/>
              <a:ext cx="780991" cy="496606"/>
            </a:xfrm>
            <a:prstGeom prst="rect">
              <a:avLst/>
            </a:prstGeom>
            <a:noFill/>
            <a:ln>
              <a:noFill/>
            </a:ln>
          </p:spPr>
        </p:pic>
      </p:grpSp>
      <p:grpSp>
        <p:nvGrpSpPr>
          <p:cNvPr id="224" name="Group 223"/>
          <p:cNvGrpSpPr/>
          <p:nvPr/>
        </p:nvGrpSpPr>
        <p:grpSpPr>
          <a:xfrm>
            <a:off x="9068124" y="4952139"/>
            <a:ext cx="834889" cy="1102359"/>
            <a:chOff x="9270115" y="4952139"/>
            <a:chExt cx="834889" cy="1102359"/>
          </a:xfrm>
        </p:grpSpPr>
        <p:pic>
          <p:nvPicPr>
            <p:cNvPr id="301" name="Picture 300" descr="FISC : The Center for Financial Industry Infomation System">
              <a:hlinkClick r:id="rId26" tooltip="&quot;FISC HOME&quot;"/>
            </p:cNvPr>
            <p:cNvPicPr/>
            <p:nvPr/>
          </p:nvPicPr>
          <p:blipFill rotWithShape="1">
            <a:blip r:embed="rId27">
              <a:extLst>
                <a:ext uri="{28A0092B-C50C-407E-A947-70E740481C1C}">
                  <a14:useLocalDpi xmlns:a14="http://schemas.microsoft.com/office/drawing/2010/main" val="0"/>
                </a:ext>
              </a:extLst>
            </a:blip>
            <a:srcRect/>
            <a:stretch/>
          </p:blipFill>
          <p:spPr bwMode="auto">
            <a:xfrm>
              <a:off x="9270115" y="4952139"/>
              <a:ext cx="834889" cy="345436"/>
            </a:xfrm>
            <a:prstGeom prst="rect">
              <a:avLst/>
            </a:prstGeom>
            <a:noFill/>
            <a:ln>
              <a:noFill/>
            </a:ln>
          </p:spPr>
        </p:pic>
        <p:sp>
          <p:nvSpPr>
            <p:cNvPr id="302" name="Rectangle 301"/>
            <p:cNvSpPr/>
            <p:nvPr/>
          </p:nvSpPr>
          <p:spPr>
            <a:xfrm>
              <a:off x="9307921" y="5487035"/>
              <a:ext cx="759276" cy="567463"/>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Japan</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Financial Services</a:t>
              </a:r>
            </a:p>
          </p:txBody>
        </p:sp>
      </p:grpSp>
      <p:grpSp>
        <p:nvGrpSpPr>
          <p:cNvPr id="25" name="Group 24"/>
          <p:cNvGrpSpPr/>
          <p:nvPr/>
        </p:nvGrpSpPr>
        <p:grpSpPr>
          <a:xfrm>
            <a:off x="3905758" y="4936078"/>
            <a:ext cx="1320319" cy="1118420"/>
            <a:chOff x="4107749" y="4936078"/>
            <a:chExt cx="1320319" cy="1118420"/>
          </a:xfrm>
        </p:grpSpPr>
        <p:pic>
          <p:nvPicPr>
            <p:cNvPr id="291" name="Picture 290"/>
            <p:cNvPicPr>
              <a:picLocks noChangeAspect="1"/>
            </p:cNvPicPr>
            <p:nvPr/>
          </p:nvPicPr>
          <p:blipFill rotWithShape="1">
            <a:blip r:embed="rId28" cstate="print">
              <a:extLst>
                <a:ext uri="{28A0092B-C50C-407E-A947-70E740481C1C}">
                  <a14:useLocalDpi xmlns:a14="http://schemas.microsoft.com/office/drawing/2010/main" val="0"/>
                </a:ext>
              </a:extLst>
            </a:blip>
            <a:srcRect/>
            <a:stretch/>
          </p:blipFill>
          <p:spPr>
            <a:xfrm>
              <a:off x="4479561" y="4936078"/>
              <a:ext cx="576702" cy="374283"/>
            </a:xfrm>
            <a:prstGeom prst="rect">
              <a:avLst/>
            </a:prstGeom>
          </p:spPr>
        </p:pic>
        <p:sp>
          <p:nvSpPr>
            <p:cNvPr id="304" name="Rectangle 303"/>
            <p:cNvSpPr/>
            <p:nvPr/>
          </p:nvSpPr>
          <p:spPr>
            <a:xfrm>
              <a:off x="4107749" y="5487035"/>
              <a:ext cx="1320319" cy="567463"/>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China Multi</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Layer Protection Scheme</a:t>
              </a:r>
            </a:p>
          </p:txBody>
        </p:sp>
      </p:grpSp>
      <p:grpSp>
        <p:nvGrpSpPr>
          <p:cNvPr id="31" name="Group 30"/>
          <p:cNvGrpSpPr/>
          <p:nvPr/>
        </p:nvGrpSpPr>
        <p:grpSpPr>
          <a:xfrm>
            <a:off x="8226509" y="4842576"/>
            <a:ext cx="1102500" cy="1211922"/>
            <a:chOff x="8691155" y="4842576"/>
            <a:chExt cx="1102500" cy="1211922"/>
          </a:xfrm>
        </p:grpSpPr>
        <p:pic>
          <p:nvPicPr>
            <p:cNvPr id="298" name="Picture 297" descr="http://ts1.mm.bing.net/th?&amp;id=HN.607999990459468225&amp;w=300&amp;h=300&amp;c=0&amp;pid=1.9&amp;rs=0&amp;p=0"/>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952053" y="4842576"/>
              <a:ext cx="580717" cy="561287"/>
            </a:xfrm>
            <a:prstGeom prst="rect">
              <a:avLst/>
            </a:prstGeom>
            <a:noFill/>
            <a:ln>
              <a:noFill/>
            </a:ln>
          </p:spPr>
        </p:pic>
        <p:sp>
          <p:nvSpPr>
            <p:cNvPr id="306" name="Rectangle 305"/>
            <p:cNvSpPr/>
            <p:nvPr/>
          </p:nvSpPr>
          <p:spPr>
            <a:xfrm>
              <a:off x="8691155" y="5487035"/>
              <a:ext cx="1102500" cy="567463"/>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 New </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Zealand </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GCIO</a:t>
              </a:r>
            </a:p>
          </p:txBody>
        </p:sp>
      </p:grpSp>
      <p:grpSp>
        <p:nvGrpSpPr>
          <p:cNvPr id="24" name="Group 23"/>
          <p:cNvGrpSpPr/>
          <p:nvPr/>
        </p:nvGrpSpPr>
        <p:grpSpPr>
          <a:xfrm>
            <a:off x="5027868" y="4818257"/>
            <a:ext cx="759063" cy="1076108"/>
            <a:chOff x="5229859" y="4818257"/>
            <a:chExt cx="759063" cy="1076108"/>
          </a:xfrm>
        </p:grpSpPr>
        <p:pic>
          <p:nvPicPr>
            <p:cNvPr id="303" name="Picture 8" descr="image002"/>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04426" y="4818257"/>
              <a:ext cx="609928" cy="609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 name="Rectangle 306"/>
            <p:cNvSpPr/>
            <p:nvPr/>
          </p:nvSpPr>
          <p:spPr>
            <a:xfrm>
              <a:off x="5229859" y="5487035"/>
              <a:ext cx="759063" cy="407330"/>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China</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GB 18030</a:t>
              </a:r>
            </a:p>
          </p:txBody>
        </p:sp>
      </p:grpSp>
      <p:grpSp>
        <p:nvGrpSpPr>
          <p:cNvPr id="27" name="Group 26"/>
          <p:cNvGrpSpPr/>
          <p:nvPr/>
        </p:nvGrpSpPr>
        <p:grpSpPr>
          <a:xfrm>
            <a:off x="2374416" y="4843701"/>
            <a:ext cx="1129567" cy="1050664"/>
            <a:chOff x="2576407" y="4843701"/>
            <a:chExt cx="1129567" cy="1050664"/>
          </a:xfrm>
        </p:grpSpPr>
        <p:sp>
          <p:nvSpPr>
            <p:cNvPr id="290" name="Rectangle 289"/>
            <p:cNvSpPr/>
            <p:nvPr/>
          </p:nvSpPr>
          <p:spPr>
            <a:xfrm>
              <a:off x="2576407" y="5487035"/>
              <a:ext cx="1129567" cy="407330"/>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European Union</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Model Clauses</a:t>
              </a:r>
            </a:p>
          </p:txBody>
        </p:sp>
        <p:pic>
          <p:nvPicPr>
            <p:cNvPr id="308" name="Picture 30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745915" y="4843701"/>
              <a:ext cx="806730" cy="559038"/>
            </a:xfrm>
            <a:prstGeom prst="rect">
              <a:avLst/>
            </a:prstGeom>
          </p:spPr>
        </p:pic>
      </p:grpSp>
      <p:grpSp>
        <p:nvGrpSpPr>
          <p:cNvPr id="225" name="Group 224"/>
          <p:cNvGrpSpPr/>
          <p:nvPr/>
        </p:nvGrpSpPr>
        <p:grpSpPr>
          <a:xfrm>
            <a:off x="9917383" y="4890874"/>
            <a:ext cx="625668" cy="1029739"/>
            <a:chOff x="10411434" y="4890874"/>
            <a:chExt cx="625668" cy="1029739"/>
          </a:xfrm>
        </p:grpSpPr>
        <p:sp>
          <p:nvSpPr>
            <p:cNvPr id="104" name="Rectangle 103"/>
            <p:cNvSpPr/>
            <p:nvPr/>
          </p:nvSpPr>
          <p:spPr>
            <a:xfrm>
              <a:off x="10411434" y="5511527"/>
              <a:ext cx="625668" cy="409086"/>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ENISA</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IAF</a:t>
              </a:r>
            </a:p>
          </p:txBody>
        </p:sp>
        <p:pic>
          <p:nvPicPr>
            <p:cNvPr id="6" name="Picture 5"/>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444920" y="4890874"/>
              <a:ext cx="558697" cy="527410"/>
            </a:xfrm>
            <a:prstGeom prst="rect">
              <a:avLst/>
            </a:prstGeom>
          </p:spPr>
        </p:pic>
      </p:grpSp>
      <p:grpSp>
        <p:nvGrpSpPr>
          <p:cNvPr id="19" name="Group 18"/>
          <p:cNvGrpSpPr/>
          <p:nvPr/>
        </p:nvGrpSpPr>
        <p:grpSpPr>
          <a:xfrm>
            <a:off x="8588591" y="1971179"/>
            <a:ext cx="1167619" cy="1023667"/>
            <a:chOff x="9523427" y="1971179"/>
            <a:chExt cx="1167619" cy="1023667"/>
          </a:xfrm>
        </p:grpSpPr>
        <p:sp>
          <p:nvSpPr>
            <p:cNvPr id="108" name="Rectangle 107"/>
            <p:cNvSpPr/>
            <p:nvPr/>
          </p:nvSpPr>
          <p:spPr>
            <a:xfrm>
              <a:off x="9523427" y="2693119"/>
              <a:ext cx="1167619" cy="30172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(BITS) Shared</a:t>
              </a:r>
            </a:p>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Assessments</a:t>
              </a:r>
            </a:p>
          </p:txBody>
        </p:sp>
        <p:pic>
          <p:nvPicPr>
            <p:cNvPr id="109" name="Picture 108"/>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9682268" y="1971179"/>
              <a:ext cx="849936" cy="420638"/>
            </a:xfrm>
            <a:prstGeom prst="rect">
              <a:avLst/>
            </a:prstGeom>
          </p:spPr>
        </p:pic>
      </p:grpSp>
      <p:grpSp>
        <p:nvGrpSpPr>
          <p:cNvPr id="28" name="Group 27"/>
          <p:cNvGrpSpPr/>
          <p:nvPr/>
        </p:nvGrpSpPr>
        <p:grpSpPr>
          <a:xfrm>
            <a:off x="1619263" y="4852400"/>
            <a:ext cx="858001" cy="1043721"/>
            <a:chOff x="1821254" y="4852400"/>
            <a:chExt cx="858001" cy="1043721"/>
          </a:xfrm>
        </p:grpSpPr>
        <p:pic>
          <p:nvPicPr>
            <p:cNvPr id="112" name="Picture 111"/>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870297" y="4852400"/>
              <a:ext cx="759914" cy="455703"/>
            </a:xfrm>
            <a:prstGeom prst="rect">
              <a:avLst/>
            </a:prstGeom>
          </p:spPr>
        </p:pic>
        <p:sp>
          <p:nvSpPr>
            <p:cNvPr id="113" name="Rectangle 112"/>
            <p:cNvSpPr/>
            <p:nvPr/>
          </p:nvSpPr>
          <p:spPr>
            <a:xfrm>
              <a:off x="1821254" y="5487035"/>
              <a:ext cx="858001" cy="409086"/>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Argentine DPA 25.326</a:t>
              </a:r>
            </a:p>
          </p:txBody>
        </p:sp>
      </p:grpSp>
      <p:grpSp>
        <p:nvGrpSpPr>
          <p:cNvPr id="13" name="Group 12"/>
          <p:cNvGrpSpPr/>
          <p:nvPr/>
        </p:nvGrpSpPr>
        <p:grpSpPr>
          <a:xfrm>
            <a:off x="3895380" y="1942089"/>
            <a:ext cx="746459" cy="901893"/>
            <a:chOff x="4285508" y="1942089"/>
            <a:chExt cx="746459" cy="901893"/>
          </a:xfrm>
        </p:grpSpPr>
        <p:pic>
          <p:nvPicPr>
            <p:cNvPr id="110" name="Picture 109"/>
            <p:cNvPicPr>
              <a:picLocks noChangeAspect="1"/>
            </p:cNvPicPr>
            <p:nvPr/>
          </p:nvPicPr>
          <p:blipFill>
            <a:blip r:embed="rId17"/>
            <a:stretch>
              <a:fillRect/>
            </a:stretch>
          </p:blipFill>
          <p:spPr>
            <a:xfrm>
              <a:off x="4325363" y="1942089"/>
              <a:ext cx="666748" cy="610402"/>
            </a:xfrm>
            <a:prstGeom prst="rect">
              <a:avLst/>
            </a:prstGeom>
          </p:spPr>
        </p:pic>
        <p:sp>
          <p:nvSpPr>
            <p:cNvPr id="111" name="Rectangle 110"/>
            <p:cNvSpPr/>
            <p:nvPr/>
          </p:nvSpPr>
          <p:spPr>
            <a:xfrm>
              <a:off x="4285508" y="2693119"/>
              <a:ext cx="746459"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SOC 3</a:t>
              </a:r>
            </a:p>
          </p:txBody>
        </p:sp>
      </p:grpSp>
      <p:grpSp>
        <p:nvGrpSpPr>
          <p:cNvPr id="226" name="Group 225"/>
          <p:cNvGrpSpPr/>
          <p:nvPr/>
        </p:nvGrpSpPr>
        <p:grpSpPr>
          <a:xfrm>
            <a:off x="10407097" y="4952139"/>
            <a:ext cx="791292" cy="1126851"/>
            <a:chOff x="10971914" y="4952139"/>
            <a:chExt cx="791292" cy="1126851"/>
          </a:xfrm>
        </p:grpSpPr>
        <p:pic>
          <p:nvPicPr>
            <p:cNvPr id="114" name="Picture 113" descr="http://jcispa.jasa.jp/wp/wp-content/themes/jcispa_academica/images/fig_cslogo01.png"/>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1132291" y="4952139"/>
              <a:ext cx="470538" cy="414073"/>
            </a:xfrm>
            <a:prstGeom prst="rect">
              <a:avLst/>
            </a:prstGeom>
            <a:noFill/>
            <a:ln>
              <a:noFill/>
            </a:ln>
          </p:spPr>
        </p:pic>
        <p:sp>
          <p:nvSpPr>
            <p:cNvPr id="115" name="Rectangle 114"/>
            <p:cNvSpPr/>
            <p:nvPr/>
          </p:nvSpPr>
          <p:spPr>
            <a:xfrm>
              <a:off x="10971914" y="5511527"/>
              <a:ext cx="791292" cy="567463"/>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Cloud Security Mark Gold</a:t>
              </a:r>
            </a:p>
          </p:txBody>
        </p:sp>
      </p:grpSp>
      <p:pic>
        <p:nvPicPr>
          <p:cNvPr id="116" name="Picture 115" descr="FedRAMP"/>
          <p:cNvPicPr/>
          <p:nvPr/>
        </p:nvPicPr>
        <p:blipFill>
          <a:blip r:embed="rId36">
            <a:extLst>
              <a:ext uri="{28A0092B-C50C-407E-A947-70E740481C1C}">
                <a14:useLocalDpi xmlns:a14="http://schemas.microsoft.com/office/drawing/2010/main" val="0"/>
              </a:ext>
            </a:extLst>
          </a:blip>
          <a:srcRect/>
          <a:stretch>
            <a:fillRect/>
          </a:stretch>
        </p:blipFill>
        <p:spPr bwMode="auto">
          <a:xfrm>
            <a:off x="10671159" y="3593245"/>
            <a:ext cx="683512" cy="239572"/>
          </a:xfrm>
          <a:prstGeom prst="rect">
            <a:avLst/>
          </a:prstGeom>
          <a:noFill/>
          <a:ln>
            <a:noFill/>
          </a:ln>
        </p:spPr>
      </p:pic>
      <p:sp>
        <p:nvSpPr>
          <p:cNvPr id="117" name="Rectangle 116"/>
          <p:cNvSpPr/>
          <p:nvPr/>
        </p:nvSpPr>
        <p:spPr>
          <a:xfrm>
            <a:off x="10686747" y="4164565"/>
            <a:ext cx="558166" cy="250710"/>
          </a:xfrm>
          <a:prstGeom prst="rect">
            <a:avLst/>
          </a:prstGeom>
        </p:spPr>
        <p:txBody>
          <a:bodyPr wrap="non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FISMA</a:t>
            </a:r>
          </a:p>
        </p:txBody>
      </p:sp>
      <p:grpSp>
        <p:nvGrpSpPr>
          <p:cNvPr id="17" name="Group 16"/>
          <p:cNvGrpSpPr/>
          <p:nvPr/>
        </p:nvGrpSpPr>
        <p:grpSpPr>
          <a:xfrm>
            <a:off x="6967812" y="2029460"/>
            <a:ext cx="746459" cy="816444"/>
            <a:chOff x="7686402" y="2029460"/>
            <a:chExt cx="746459" cy="816444"/>
          </a:xfrm>
        </p:grpSpPr>
        <p:sp>
          <p:nvSpPr>
            <p:cNvPr id="107" name="Rectangle 106"/>
            <p:cNvSpPr/>
            <p:nvPr/>
          </p:nvSpPr>
          <p:spPr>
            <a:xfrm>
              <a:off x="7686402" y="2695041"/>
              <a:ext cx="746459"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Motion Picture</a:t>
              </a:r>
            </a:p>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Association</a:t>
              </a:r>
            </a:p>
          </p:txBody>
        </p:sp>
        <p:pic>
          <p:nvPicPr>
            <p:cNvPr id="7" name="Picture 6"/>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714845" y="2029460"/>
              <a:ext cx="689572" cy="481275"/>
            </a:xfrm>
            <a:prstGeom prst="rect">
              <a:avLst/>
            </a:prstGeom>
          </p:spPr>
        </p:pic>
      </p:grpSp>
      <p:grpSp>
        <p:nvGrpSpPr>
          <p:cNvPr id="20" name="Group 19"/>
          <p:cNvGrpSpPr/>
          <p:nvPr/>
        </p:nvGrpSpPr>
        <p:grpSpPr>
          <a:xfrm>
            <a:off x="9570217" y="1956173"/>
            <a:ext cx="839350" cy="1038673"/>
            <a:chOff x="10632672" y="1956173"/>
            <a:chExt cx="839350" cy="1038673"/>
          </a:xfrm>
        </p:grpSpPr>
        <p:sp>
          <p:nvSpPr>
            <p:cNvPr id="118" name="Rectangle 117"/>
            <p:cNvSpPr/>
            <p:nvPr/>
          </p:nvSpPr>
          <p:spPr>
            <a:xfrm>
              <a:off x="10639482" y="2693119"/>
              <a:ext cx="825730" cy="301727"/>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Japan My</a:t>
              </a:r>
            </a:p>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Number Act</a:t>
              </a:r>
            </a:p>
          </p:txBody>
        </p:sp>
        <p:pic>
          <p:nvPicPr>
            <p:cNvPr id="8" name="Picture 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0632672" y="1956173"/>
              <a:ext cx="839350" cy="642425"/>
            </a:xfrm>
            <a:prstGeom prst="rect">
              <a:avLst/>
            </a:prstGeom>
          </p:spPr>
        </p:pic>
      </p:grpSp>
      <p:grpSp>
        <p:nvGrpSpPr>
          <p:cNvPr id="23" name="Group 22"/>
          <p:cNvGrpSpPr/>
          <p:nvPr/>
        </p:nvGrpSpPr>
        <p:grpSpPr>
          <a:xfrm>
            <a:off x="5759774" y="4843828"/>
            <a:ext cx="725005" cy="1052293"/>
            <a:chOff x="6183704" y="4843828"/>
            <a:chExt cx="725005" cy="1052293"/>
          </a:xfrm>
        </p:grpSpPr>
        <p:sp>
          <p:nvSpPr>
            <p:cNvPr id="305" name="Rectangle 304"/>
            <p:cNvSpPr/>
            <p:nvPr/>
          </p:nvSpPr>
          <p:spPr>
            <a:xfrm>
              <a:off x="6183704" y="5487035"/>
              <a:ext cx="725005" cy="409086"/>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China</a:t>
              </a:r>
            </a:p>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TRUCS</a:t>
              </a:r>
            </a:p>
          </p:txBody>
        </p:sp>
        <p:pic>
          <p:nvPicPr>
            <p:cNvPr id="9" name="Picture 8"/>
            <p:cNvPicPr>
              <a:picLocks noChangeAspect="1"/>
            </p:cNvPicPr>
            <p:nvPr/>
          </p:nvPicPr>
          <p:blipFill rotWithShape="1">
            <a:blip r:embed="rId39">
              <a:extLst>
                <a:ext uri="{28A0092B-C50C-407E-A947-70E740481C1C}">
                  <a14:useLocalDpi xmlns:a14="http://schemas.microsoft.com/office/drawing/2010/main" val="0"/>
                </a:ext>
              </a:extLst>
            </a:blip>
            <a:srcRect/>
            <a:stretch/>
          </p:blipFill>
          <p:spPr>
            <a:xfrm>
              <a:off x="6186822" y="4843828"/>
              <a:ext cx="718768" cy="548673"/>
            </a:xfrm>
            <a:prstGeom prst="rect">
              <a:avLst/>
            </a:prstGeom>
          </p:spPr>
        </p:pic>
      </p:grpSp>
      <p:grpSp>
        <p:nvGrpSpPr>
          <p:cNvPr id="21" name="Group 20"/>
          <p:cNvGrpSpPr/>
          <p:nvPr/>
        </p:nvGrpSpPr>
        <p:grpSpPr>
          <a:xfrm>
            <a:off x="10478762" y="1925467"/>
            <a:ext cx="885354" cy="915631"/>
            <a:chOff x="11936050" y="1933631"/>
            <a:chExt cx="885354" cy="915631"/>
          </a:xfrm>
        </p:grpSpPr>
        <p:pic>
          <p:nvPicPr>
            <p:cNvPr id="120" name="Picture 119"/>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1936050" y="1933631"/>
              <a:ext cx="885354" cy="589371"/>
            </a:xfrm>
            <a:prstGeom prst="rect">
              <a:avLst/>
            </a:prstGeom>
          </p:spPr>
        </p:pic>
        <p:sp>
          <p:nvSpPr>
            <p:cNvPr id="121" name="Rectangle 120"/>
            <p:cNvSpPr/>
            <p:nvPr/>
          </p:nvSpPr>
          <p:spPr>
            <a:xfrm>
              <a:off x="12005498" y="2698399"/>
              <a:ext cx="746459" cy="150863"/>
            </a:xfrm>
            <a:prstGeom prst="rect">
              <a:avLst/>
            </a:prstGeom>
          </p:spPr>
          <p:txBody>
            <a:bodyPr wrap="none" lIns="0" tIns="0" rIns="0" bIns="0">
              <a:noAutofit/>
            </a:bodyPr>
            <a:lstStyle/>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Federation Against</a:t>
              </a:r>
            </a:p>
            <a:p>
              <a:pPr marL="0" marR="0" lvl="0" indent="0" algn="ctr" defTabSz="597147"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Copyright Theft</a:t>
              </a:r>
            </a:p>
          </p:txBody>
        </p:sp>
      </p:grpSp>
      <p:grpSp>
        <p:nvGrpSpPr>
          <p:cNvPr id="131" name="Group 130"/>
          <p:cNvGrpSpPr/>
          <p:nvPr/>
        </p:nvGrpSpPr>
        <p:grpSpPr>
          <a:xfrm>
            <a:off x="11063380" y="4973450"/>
            <a:ext cx="1092486" cy="924464"/>
            <a:chOff x="11063380" y="4973450"/>
            <a:chExt cx="1092486" cy="924464"/>
          </a:xfrm>
        </p:grpSpPr>
        <p:sp>
          <p:nvSpPr>
            <p:cNvPr id="132" name="Rectangle 131"/>
            <p:cNvSpPr/>
            <p:nvPr/>
          </p:nvSpPr>
          <p:spPr>
            <a:xfrm>
              <a:off x="11063380" y="5488828"/>
              <a:ext cx="1092486" cy="409086"/>
            </a:xfrm>
            <a:prstGeom prst="rect">
              <a:avLst/>
            </a:prstGeom>
          </p:spPr>
          <p:txBody>
            <a:bodyPr wrap="square">
              <a:spAutoFit/>
            </a:bodyPr>
            <a:lstStyle/>
            <a:p>
              <a:pPr marL="0" marR="0" lvl="0" indent="0" algn="ctr" defTabSz="570965" rtl="0" eaLnBrk="1" fontAlgn="ctr"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505050"/>
                  </a:solidFill>
                  <a:effectLst/>
                  <a:uLnTx/>
                  <a:uFillTx/>
                  <a:latin typeface="Segoe UI"/>
                  <a:ea typeface="+mn-ea"/>
                  <a:cs typeface="+mn-cs"/>
                </a:rPr>
                <a:t>Spanish System Security Plan</a:t>
              </a:r>
            </a:p>
          </p:txBody>
        </p:sp>
        <p:pic>
          <p:nvPicPr>
            <p:cNvPr id="133" name="Imagen 1" descr="http://nunsys.com/wp-content/uploads/2014/05/esquema.nacional.seguridad.png"/>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a:stretch/>
          </p:blipFill>
          <p:spPr bwMode="auto">
            <a:xfrm>
              <a:off x="11206485" y="4973450"/>
              <a:ext cx="806277" cy="38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TextBox 10"/>
          <p:cNvSpPr txBox="1"/>
          <p:nvPr/>
        </p:nvSpPr>
        <p:spPr>
          <a:xfrm>
            <a:off x="4277570" y="1533832"/>
            <a:ext cx="4556401" cy="2971800"/>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959513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tx2"/>
                </a:solidFill>
              </a:rPr>
              <a:t>Azure momentum</a:t>
            </a:r>
          </a:p>
        </p:txBody>
      </p:sp>
      <p:sp>
        <p:nvSpPr>
          <p:cNvPr id="78" name="Text Placeholder 3"/>
          <p:cNvSpPr txBox="1">
            <a:spLocks/>
          </p:cNvSpPr>
          <p:nvPr/>
        </p:nvSpPr>
        <p:spPr>
          <a:xfrm>
            <a:off x="291410" y="1561714"/>
            <a:ext cx="3435808" cy="139980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spcBef>
                <a:spcPts val="2941"/>
              </a:spcBef>
              <a:buFont typeface="Arial" pitchFamily="34" charset="0"/>
              <a:buNone/>
            </a:pPr>
            <a:r>
              <a:rPr lang="en-US" sz="4800" dirty="0">
                <a:solidFill>
                  <a:schemeClr val="tx2"/>
                </a:solidFill>
                <a:latin typeface="Segoe UI Semibold" panose="020B0702040204020203" pitchFamily="34" charset="0"/>
                <a:cs typeface="Segoe UI Semibold" panose="020B0702040204020203" pitchFamily="34" charset="0"/>
              </a:rPr>
              <a:t>&gt;120K</a:t>
            </a:r>
          </a:p>
          <a:p>
            <a:pPr marL="0" lvl="1" indent="0" algn="ctr" defTabSz="914367">
              <a:spcBef>
                <a:spcPts val="0"/>
              </a:spcBef>
              <a:buFont typeface="Arial" pitchFamily="34" charset="0"/>
              <a:buNone/>
            </a:pPr>
            <a:r>
              <a:rPr lang="en-US" sz="2000" dirty="0">
                <a:solidFill>
                  <a:schemeClr val="tx2"/>
                </a:solidFill>
              </a:rPr>
              <a:t>New Azure customer subscriptions/month</a:t>
            </a:r>
          </a:p>
        </p:txBody>
      </p:sp>
      <p:sp>
        <p:nvSpPr>
          <p:cNvPr id="79" name="Text Placeholder 3"/>
          <p:cNvSpPr txBox="1">
            <a:spLocks/>
          </p:cNvSpPr>
          <p:nvPr/>
        </p:nvSpPr>
        <p:spPr>
          <a:xfrm>
            <a:off x="4389990" y="1561714"/>
            <a:ext cx="3435808" cy="139980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spcBef>
                <a:spcPts val="2941"/>
              </a:spcBef>
              <a:buFont typeface="Arial" pitchFamily="34" charset="0"/>
              <a:buNone/>
            </a:pPr>
            <a:r>
              <a:rPr lang="en-US" sz="4800" dirty="0">
                <a:solidFill>
                  <a:schemeClr val="tx2"/>
                </a:solidFill>
                <a:latin typeface="Segoe UI Semibold" panose="020B0702040204020203" pitchFamily="34" charset="0"/>
                <a:cs typeface="Segoe UI Semibold" panose="020B0702040204020203" pitchFamily="34" charset="0"/>
              </a:rPr>
              <a:t>&gt;110B</a:t>
            </a:r>
          </a:p>
          <a:p>
            <a:pPr marL="0" lvl="1" indent="0" algn="ctr" defTabSz="914367">
              <a:spcBef>
                <a:spcPts val="0"/>
              </a:spcBef>
              <a:buFont typeface="Arial" pitchFamily="34" charset="0"/>
              <a:buNone/>
            </a:pPr>
            <a:r>
              <a:rPr lang="en-US" sz="2000" dirty="0">
                <a:solidFill>
                  <a:schemeClr val="tx2"/>
                </a:solidFill>
              </a:rPr>
              <a:t>Azure SQL Database</a:t>
            </a:r>
            <a:br>
              <a:rPr lang="en-US" sz="2000" dirty="0">
                <a:solidFill>
                  <a:schemeClr val="tx2"/>
                </a:solidFill>
              </a:rPr>
            </a:br>
            <a:r>
              <a:rPr lang="en-US" sz="2000" dirty="0">
                <a:solidFill>
                  <a:schemeClr val="tx2"/>
                </a:solidFill>
              </a:rPr>
              <a:t>requests/day</a:t>
            </a:r>
          </a:p>
        </p:txBody>
      </p:sp>
      <p:sp>
        <p:nvSpPr>
          <p:cNvPr id="80" name="Text Placeholder 3"/>
          <p:cNvSpPr txBox="1">
            <a:spLocks/>
          </p:cNvSpPr>
          <p:nvPr/>
        </p:nvSpPr>
        <p:spPr>
          <a:xfrm>
            <a:off x="8488569" y="1561714"/>
            <a:ext cx="3435808" cy="139980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spcBef>
                <a:spcPts val="2941"/>
              </a:spcBef>
              <a:buFont typeface="Arial" pitchFamily="34" charset="0"/>
              <a:buNone/>
            </a:pPr>
            <a:r>
              <a:rPr lang="en-US" sz="4800" dirty="0">
                <a:solidFill>
                  <a:schemeClr val="tx2"/>
                </a:solidFill>
                <a:latin typeface="Segoe UI Semibold" panose="020B0702040204020203" pitchFamily="34" charset="0"/>
                <a:cs typeface="Segoe UI Semibold" panose="020B0702040204020203" pitchFamily="34" charset="0"/>
              </a:rPr>
              <a:t>9M</a:t>
            </a:r>
          </a:p>
          <a:p>
            <a:pPr marL="0" lvl="1" indent="0" algn="ctr" defTabSz="914367">
              <a:spcBef>
                <a:spcPts val="0"/>
              </a:spcBef>
              <a:buFont typeface="Arial" pitchFamily="34" charset="0"/>
              <a:buNone/>
            </a:pPr>
            <a:r>
              <a:rPr lang="en-US" sz="2000" dirty="0">
                <a:solidFill>
                  <a:schemeClr val="tx2"/>
                </a:solidFill>
              </a:rPr>
              <a:t>Organizations using </a:t>
            </a:r>
            <a:br>
              <a:rPr lang="en-US" sz="2000" dirty="0">
                <a:solidFill>
                  <a:schemeClr val="tx2"/>
                </a:solidFill>
              </a:rPr>
            </a:br>
            <a:r>
              <a:rPr lang="en-US" sz="2000" dirty="0">
                <a:solidFill>
                  <a:schemeClr val="tx2"/>
                </a:solidFill>
              </a:rPr>
              <a:t>Azure Active Directory</a:t>
            </a:r>
          </a:p>
        </p:txBody>
      </p:sp>
      <p:sp>
        <p:nvSpPr>
          <p:cNvPr id="81" name="Text Placeholder 3"/>
          <p:cNvSpPr txBox="1">
            <a:spLocks/>
          </p:cNvSpPr>
          <p:nvPr/>
        </p:nvSpPr>
        <p:spPr>
          <a:xfrm>
            <a:off x="163369" y="3874366"/>
            <a:ext cx="3691889" cy="139980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spcBef>
                <a:spcPts val="2941"/>
              </a:spcBef>
              <a:buFont typeface="Arial" pitchFamily="34" charset="0"/>
              <a:buNone/>
            </a:pPr>
            <a:r>
              <a:rPr lang="en-US" sz="4800" dirty="0">
                <a:solidFill>
                  <a:schemeClr val="tx2"/>
                </a:solidFill>
                <a:latin typeface="Segoe UI Semibold" panose="020B0702040204020203" pitchFamily="34" charset="0"/>
                <a:cs typeface="Segoe UI Semibold" panose="020B0702040204020203" pitchFamily="34" charset="0"/>
              </a:rPr>
              <a:t>&gt;3T</a:t>
            </a:r>
            <a:br>
              <a:rPr lang="en-US" sz="4800" dirty="0">
                <a:solidFill>
                  <a:schemeClr val="tx2"/>
                </a:solidFill>
                <a:latin typeface="Segoe UI Semibold" panose="020B0702040204020203" pitchFamily="34" charset="0"/>
                <a:cs typeface="Segoe UI Semibold" panose="020B0702040204020203" pitchFamily="34" charset="0"/>
              </a:rPr>
            </a:br>
            <a:r>
              <a:rPr lang="en-US" sz="2000" dirty="0">
                <a:solidFill>
                  <a:schemeClr val="tx2"/>
                </a:solidFill>
                <a:latin typeface="Segoe UI"/>
              </a:rPr>
              <a:t>Messages per week </a:t>
            </a:r>
            <a:br>
              <a:rPr lang="en-US" sz="2000" dirty="0">
                <a:solidFill>
                  <a:schemeClr val="tx2"/>
                </a:solidFill>
                <a:latin typeface="Segoe UI"/>
              </a:rPr>
            </a:br>
            <a:r>
              <a:rPr lang="en-US" sz="2000" dirty="0">
                <a:solidFill>
                  <a:schemeClr val="tx2"/>
                </a:solidFill>
                <a:latin typeface="Segoe UI"/>
              </a:rPr>
              <a:t>processed by Azure </a:t>
            </a:r>
            <a:r>
              <a:rPr lang="en-US" sz="2000" dirty="0" err="1">
                <a:solidFill>
                  <a:schemeClr val="tx2"/>
                </a:solidFill>
                <a:latin typeface="Segoe UI"/>
              </a:rPr>
              <a:t>IoT</a:t>
            </a:r>
            <a:endParaRPr lang="en-US" sz="2000" dirty="0">
              <a:solidFill>
                <a:schemeClr val="tx2"/>
              </a:solidFill>
              <a:latin typeface="Segoe UI"/>
            </a:endParaRPr>
          </a:p>
        </p:txBody>
      </p:sp>
      <p:sp>
        <p:nvSpPr>
          <p:cNvPr id="82" name="Text Placeholder 3"/>
          <p:cNvSpPr txBox="1">
            <a:spLocks/>
          </p:cNvSpPr>
          <p:nvPr/>
        </p:nvSpPr>
        <p:spPr>
          <a:xfrm>
            <a:off x="4389990" y="3874366"/>
            <a:ext cx="3435808" cy="139980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spcBef>
                <a:spcPts val="2941"/>
              </a:spcBef>
              <a:buFont typeface="Arial" pitchFamily="34" charset="0"/>
              <a:buNone/>
            </a:pPr>
            <a:r>
              <a:rPr lang="en-US" sz="4800" dirty="0">
                <a:solidFill>
                  <a:schemeClr val="tx2"/>
                </a:solidFill>
                <a:latin typeface="Segoe UI Semibold" panose="020B0702040204020203" pitchFamily="34" charset="0"/>
                <a:cs typeface="Segoe UI Semibold" panose="020B0702040204020203" pitchFamily="34" charset="0"/>
              </a:rPr>
              <a:t>&gt;4M</a:t>
            </a:r>
            <a:br>
              <a:rPr lang="en-US" sz="4800" dirty="0">
                <a:solidFill>
                  <a:schemeClr val="tx2"/>
                </a:solidFill>
                <a:latin typeface="Segoe UI Semibold" panose="020B0702040204020203" pitchFamily="34" charset="0"/>
                <a:cs typeface="Segoe UI Semibold" panose="020B0702040204020203" pitchFamily="34" charset="0"/>
              </a:rPr>
            </a:br>
            <a:r>
              <a:rPr lang="en-US" sz="2000" dirty="0">
                <a:solidFill>
                  <a:schemeClr val="tx2"/>
                </a:solidFill>
                <a:latin typeface="Segoe UI"/>
              </a:rPr>
              <a:t>Developers registered with Visual Studio Team Services</a:t>
            </a:r>
          </a:p>
        </p:txBody>
      </p:sp>
      <p:sp>
        <p:nvSpPr>
          <p:cNvPr id="83" name="Text Placeholder 3"/>
          <p:cNvSpPr txBox="1">
            <a:spLocks/>
          </p:cNvSpPr>
          <p:nvPr/>
        </p:nvSpPr>
        <p:spPr>
          <a:xfrm>
            <a:off x="8488569" y="3874366"/>
            <a:ext cx="3435808" cy="1399806"/>
          </a:xfrm>
          <a:prstGeom prst="rect">
            <a:avLst/>
          </a:prstGeom>
        </p:spPr>
        <p:txBody>
          <a:bodyPr vert="horz" wrap="square" lIns="143407" tIns="89630" rIns="143407" bIns="8963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spcBef>
                <a:spcPts val="2941"/>
              </a:spcBef>
              <a:buFont typeface="Arial" pitchFamily="34" charset="0"/>
              <a:buNone/>
            </a:pPr>
            <a:r>
              <a:rPr lang="en-US" sz="4800" dirty="0">
                <a:solidFill>
                  <a:schemeClr val="tx2"/>
                </a:solidFill>
                <a:latin typeface="Segoe UI Semibold" panose="020B0702040204020203" pitchFamily="34" charset="0"/>
                <a:cs typeface="Segoe UI Semibold" panose="020B0702040204020203" pitchFamily="34" charset="0"/>
              </a:rPr>
              <a:t>&gt;40%</a:t>
            </a:r>
          </a:p>
          <a:p>
            <a:pPr marL="0" lvl="1" indent="0" algn="ctr" defTabSz="914367">
              <a:spcBef>
                <a:spcPts val="0"/>
              </a:spcBef>
              <a:buFont typeface="Arial" pitchFamily="34" charset="0"/>
              <a:buNone/>
            </a:pPr>
            <a:r>
              <a:rPr lang="en-US" sz="2000" dirty="0">
                <a:solidFill>
                  <a:schemeClr val="tx2"/>
                </a:solidFill>
              </a:rPr>
              <a:t>Revenue from</a:t>
            </a:r>
            <a:br>
              <a:rPr lang="en-US" sz="2000" dirty="0">
                <a:solidFill>
                  <a:schemeClr val="tx2"/>
                </a:solidFill>
              </a:rPr>
            </a:br>
            <a:r>
              <a:rPr lang="en-US" sz="2000" dirty="0">
                <a:solidFill>
                  <a:schemeClr val="tx2"/>
                </a:solidFill>
              </a:rPr>
              <a:t>start-ups and ISVs</a:t>
            </a:r>
          </a:p>
        </p:txBody>
      </p:sp>
      <p:cxnSp>
        <p:nvCxnSpPr>
          <p:cNvPr id="84" name="Straight Connector 83"/>
          <p:cNvCxnSpPr/>
          <p:nvPr/>
        </p:nvCxnSpPr>
        <p:spPr>
          <a:xfrm>
            <a:off x="978416" y="3427336"/>
            <a:ext cx="206179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076996" y="3427336"/>
            <a:ext cx="206179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9175576" y="3427336"/>
            <a:ext cx="2061796"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3228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63" presetClass="path" presetSubtype="0" decel="100000" fill="hold" grpId="1" nodeType="withEffect">
                                  <p:stCondLst>
                                    <p:cond delay="0"/>
                                  </p:stCondLst>
                                  <p:childTnLst>
                                    <p:animMotion origin="layout" path="M -3.75E-6 -1.11111E-6 L 0.02774 -1.11111E-6 " pathEditMode="relative" rAng="0" ptsTypes="AA">
                                      <p:cBhvr>
                                        <p:cTn id="9" dur="750" spd="-100000" fill="hold"/>
                                        <p:tgtEl>
                                          <p:spTgt spid="78"/>
                                        </p:tgtEl>
                                        <p:attrNameLst>
                                          <p:attrName>ppt_x</p:attrName>
                                          <p:attrName>ppt_y</p:attrName>
                                        </p:attrNameLst>
                                      </p:cBhvr>
                                      <p:rCtr x="1380" y="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par>
                                <p:cTn id="14" presetID="63" presetClass="path" presetSubtype="0" decel="100000" fill="hold" grpId="1" nodeType="withEffect">
                                  <p:stCondLst>
                                    <p:cond delay="0"/>
                                  </p:stCondLst>
                                  <p:childTnLst>
                                    <p:animMotion origin="layout" path="M -1.45833E-6 1.85185E-6 L 0.02774 1.85185E-6 " pathEditMode="relative" rAng="0" ptsTypes="AA">
                                      <p:cBhvr>
                                        <p:cTn id="15" dur="750" spd="-100000" fill="hold"/>
                                        <p:tgtEl>
                                          <p:spTgt spid="79"/>
                                        </p:tgtEl>
                                        <p:attrNameLst>
                                          <p:attrName>ppt_x</p:attrName>
                                          <p:attrName>ppt_y</p:attrName>
                                        </p:attrNameLst>
                                      </p:cBhvr>
                                      <p:rCtr x="1380" y="0"/>
                                    </p:animMotion>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63" presetClass="path" presetSubtype="0" decel="100000" fill="hold" grpId="1" nodeType="withEffect">
                                  <p:stCondLst>
                                    <p:cond delay="0"/>
                                  </p:stCondLst>
                                  <p:childTnLst>
                                    <p:animMotion origin="layout" path="M 6.25E-7 -1.11111E-6 L 0.02773 -1.11111E-6 " pathEditMode="relative" rAng="0" ptsTypes="AA">
                                      <p:cBhvr>
                                        <p:cTn id="21" dur="750" spd="-100000" fill="hold"/>
                                        <p:tgtEl>
                                          <p:spTgt spid="80"/>
                                        </p:tgtEl>
                                        <p:attrNameLst>
                                          <p:attrName>ppt_x</p:attrName>
                                          <p:attrName>ppt_y</p:attrName>
                                        </p:attrNameLst>
                                      </p:cBhvr>
                                      <p:rCtr x="1380" y="0"/>
                                    </p:animMotion>
                                  </p:childTnLst>
                                </p:cTn>
                              </p:par>
                            </p:childTnLst>
                          </p:cTn>
                        </p:par>
                        <p:par>
                          <p:cTn id="22" fill="hold">
                            <p:stCondLst>
                              <p:cond delay="2250"/>
                            </p:stCondLst>
                            <p:childTnLst>
                              <p:par>
                                <p:cTn id="23" presetID="10" presetClass="entr" presetSubtype="0" fill="hold"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par>
                                <p:cTn id="26" presetID="63" presetClass="path" presetSubtype="0" decel="100000" fill="hold" nodeType="withEffect">
                                  <p:stCondLst>
                                    <p:cond delay="0"/>
                                  </p:stCondLst>
                                  <p:childTnLst>
                                    <p:animMotion origin="layout" path="M -3.54167E-6 1.48148E-6 L 0.02774 1.48148E-6 " pathEditMode="relative" rAng="0" ptsTypes="AA">
                                      <p:cBhvr>
                                        <p:cTn id="27" dur="750" spd="-100000" fill="hold"/>
                                        <p:tgtEl>
                                          <p:spTgt spid="84"/>
                                        </p:tgtEl>
                                        <p:attrNameLst>
                                          <p:attrName>ppt_x</p:attrName>
                                          <p:attrName>ppt_y</p:attrName>
                                        </p:attrNameLst>
                                      </p:cBhvr>
                                      <p:rCtr x="1380" y="0"/>
                                    </p:animMotion>
                                  </p:childTnLst>
                                </p:cTn>
                              </p:par>
                              <p:par>
                                <p:cTn id="28" presetID="10" presetClass="entr" presetSubtype="0" fill="hold" grpId="0" nodeType="with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fade">
                                      <p:cBhvr>
                                        <p:cTn id="30" dur="500"/>
                                        <p:tgtEl>
                                          <p:spTgt spid="81"/>
                                        </p:tgtEl>
                                      </p:cBhvr>
                                    </p:animEffect>
                                  </p:childTnLst>
                                </p:cTn>
                              </p:par>
                              <p:par>
                                <p:cTn id="31" presetID="63" presetClass="path" presetSubtype="0" decel="100000" fill="hold" grpId="1" nodeType="withEffect">
                                  <p:stCondLst>
                                    <p:cond delay="0"/>
                                  </p:stCondLst>
                                  <p:childTnLst>
                                    <p:animMotion origin="layout" path="M -3.75E-6 1.85185E-6 L 0.02774 1.85185E-6 " pathEditMode="relative" rAng="0" ptsTypes="AA">
                                      <p:cBhvr>
                                        <p:cTn id="32" dur="750" spd="-100000" fill="hold"/>
                                        <p:tgtEl>
                                          <p:spTgt spid="81"/>
                                        </p:tgtEl>
                                        <p:attrNameLst>
                                          <p:attrName>ppt_x</p:attrName>
                                          <p:attrName>ppt_y</p:attrName>
                                        </p:attrNameLst>
                                      </p:cBhvr>
                                      <p:rCtr x="1380" y="0"/>
                                    </p:animMotion>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85"/>
                                        </p:tgtEl>
                                        <p:attrNameLst>
                                          <p:attrName>style.visibility</p:attrName>
                                        </p:attrNameLst>
                                      </p:cBhvr>
                                      <p:to>
                                        <p:strVal val="visible"/>
                                      </p:to>
                                    </p:set>
                                    <p:animEffect transition="in" filter="fade">
                                      <p:cBhvr>
                                        <p:cTn id="36" dur="500"/>
                                        <p:tgtEl>
                                          <p:spTgt spid="85"/>
                                        </p:tgtEl>
                                      </p:cBhvr>
                                    </p:animEffect>
                                  </p:childTnLst>
                                </p:cTn>
                              </p:par>
                              <p:par>
                                <p:cTn id="37" presetID="63" presetClass="path" presetSubtype="0" decel="100000" fill="hold" nodeType="withEffect">
                                  <p:stCondLst>
                                    <p:cond delay="0"/>
                                  </p:stCondLst>
                                  <p:childTnLst>
                                    <p:animMotion origin="layout" path="M -1.45833E-6 1.48148E-6 L 0.02774 1.48148E-6 " pathEditMode="relative" rAng="0" ptsTypes="AA">
                                      <p:cBhvr>
                                        <p:cTn id="38" dur="750" spd="-100000" fill="hold"/>
                                        <p:tgtEl>
                                          <p:spTgt spid="85"/>
                                        </p:tgtEl>
                                        <p:attrNameLst>
                                          <p:attrName>ppt_x</p:attrName>
                                          <p:attrName>ppt_y</p:attrName>
                                        </p:attrNameLst>
                                      </p:cBhvr>
                                      <p:rCtr x="1380" y="0"/>
                                    </p:animMotion>
                                  </p:childTnLst>
                                </p:cTn>
                              </p:par>
                              <p:par>
                                <p:cTn id="39" presetID="10"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500"/>
                                        <p:tgtEl>
                                          <p:spTgt spid="82"/>
                                        </p:tgtEl>
                                      </p:cBhvr>
                                    </p:animEffect>
                                  </p:childTnLst>
                                </p:cTn>
                              </p:par>
                              <p:par>
                                <p:cTn id="42" presetID="63" presetClass="path" presetSubtype="0" decel="100000" fill="hold" grpId="1" nodeType="withEffect">
                                  <p:stCondLst>
                                    <p:cond delay="0"/>
                                  </p:stCondLst>
                                  <p:childTnLst>
                                    <p:animMotion origin="layout" path="M -1.45833E-6 3.33333E-6 L 0.02774 3.33333E-6 " pathEditMode="relative" rAng="0" ptsTypes="AA">
                                      <p:cBhvr>
                                        <p:cTn id="43" dur="750" spd="-100000" fill="hold"/>
                                        <p:tgtEl>
                                          <p:spTgt spid="82"/>
                                        </p:tgtEl>
                                        <p:attrNameLst>
                                          <p:attrName>ppt_x</p:attrName>
                                          <p:attrName>ppt_y</p:attrName>
                                        </p:attrNameLst>
                                      </p:cBhvr>
                                      <p:rCtr x="1380" y="0"/>
                                    </p:animMotion>
                                  </p:childTnLst>
                                </p:cTn>
                              </p:par>
                            </p:childTnLst>
                          </p:cTn>
                        </p:par>
                        <p:par>
                          <p:cTn id="44" fill="hold">
                            <p:stCondLst>
                              <p:cond delay="3750"/>
                            </p:stCondLst>
                            <p:childTnLst>
                              <p:par>
                                <p:cTn id="45" presetID="10" presetClass="entr" presetSubtype="0" fill="hold" nodeType="after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fade">
                                      <p:cBhvr>
                                        <p:cTn id="47" dur="500"/>
                                        <p:tgtEl>
                                          <p:spTgt spid="86"/>
                                        </p:tgtEl>
                                      </p:cBhvr>
                                    </p:animEffect>
                                  </p:childTnLst>
                                </p:cTn>
                              </p:par>
                              <p:par>
                                <p:cTn id="48" presetID="63" presetClass="path" presetSubtype="0" decel="100000" fill="hold" nodeType="withEffect">
                                  <p:stCondLst>
                                    <p:cond delay="0"/>
                                  </p:stCondLst>
                                  <p:childTnLst>
                                    <p:animMotion origin="layout" path="M 6.25E-7 1.48148E-6 L 0.02773 1.48148E-6 " pathEditMode="relative" rAng="0" ptsTypes="AA">
                                      <p:cBhvr>
                                        <p:cTn id="49" dur="750" spd="-100000" fill="hold"/>
                                        <p:tgtEl>
                                          <p:spTgt spid="86"/>
                                        </p:tgtEl>
                                        <p:attrNameLst>
                                          <p:attrName>ppt_x</p:attrName>
                                          <p:attrName>ppt_y</p:attrName>
                                        </p:attrNameLst>
                                      </p:cBhvr>
                                      <p:rCtr x="1380" y="0"/>
                                    </p:animMotion>
                                  </p:childTnLst>
                                </p:cTn>
                              </p:par>
                              <p:par>
                                <p:cTn id="50" presetID="10" presetClass="entr" presetSubtype="0" fill="hold" grpId="0" nodeType="withEffect">
                                  <p:stCondLst>
                                    <p:cond delay="0"/>
                                  </p:stCondLst>
                                  <p:childTnLst>
                                    <p:set>
                                      <p:cBhvr>
                                        <p:cTn id="51" dur="1" fill="hold">
                                          <p:stCondLst>
                                            <p:cond delay="0"/>
                                          </p:stCondLst>
                                        </p:cTn>
                                        <p:tgtEl>
                                          <p:spTgt spid="83"/>
                                        </p:tgtEl>
                                        <p:attrNameLst>
                                          <p:attrName>style.visibility</p:attrName>
                                        </p:attrNameLst>
                                      </p:cBhvr>
                                      <p:to>
                                        <p:strVal val="visible"/>
                                      </p:to>
                                    </p:set>
                                    <p:animEffect transition="in" filter="fade">
                                      <p:cBhvr>
                                        <p:cTn id="52" dur="500"/>
                                        <p:tgtEl>
                                          <p:spTgt spid="83"/>
                                        </p:tgtEl>
                                      </p:cBhvr>
                                    </p:animEffect>
                                  </p:childTnLst>
                                </p:cTn>
                              </p:par>
                              <p:par>
                                <p:cTn id="53" presetID="63" presetClass="path" presetSubtype="0" decel="100000" fill="hold" grpId="1" nodeType="withEffect">
                                  <p:stCondLst>
                                    <p:cond delay="0"/>
                                  </p:stCondLst>
                                  <p:childTnLst>
                                    <p:animMotion origin="layout" path="M 6.25E-7 3.33333E-6 L 0.02773 3.33333E-6 " pathEditMode="relative" rAng="0" ptsTypes="AA">
                                      <p:cBhvr>
                                        <p:cTn id="54" dur="750" spd="-100000" fill="hold"/>
                                        <p:tgtEl>
                                          <p:spTgt spid="83"/>
                                        </p:tgtEl>
                                        <p:attrNameLst>
                                          <p:attrName>ppt_x</p:attrName>
                                          <p:attrName>ppt_y</p:attrName>
                                        </p:attrNameLst>
                                      </p:cBhvr>
                                      <p:rCtr x="138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8" grpId="1"/>
      <p:bldP spid="79" grpId="0"/>
      <p:bldP spid="79" grpId="1"/>
      <p:bldP spid="80" grpId="0"/>
      <p:bldP spid="80" grpId="1"/>
      <p:bldP spid="81" grpId="0"/>
      <p:bldP spid="81" grpId="1"/>
      <p:bldP spid="82" grpId="0"/>
      <p:bldP spid="82" grpId="1"/>
      <p:bldP spid="83" grpId="0"/>
      <p:bldP spid="83"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bwMode="auto">
          <a:xfrm rot="18900000">
            <a:off x="3302132" y="2905501"/>
            <a:ext cx="1140113" cy="11401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2" y="487"/>
            <a:ext cx="4302839"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46764970"/>
              </p:ext>
            </p:extLst>
          </p:nvPr>
        </p:nvGraphicFramePr>
        <p:xfrm>
          <a:off x="4975469" y="-48514419"/>
          <a:ext cx="7216532" cy="56095891"/>
        </p:xfrm>
        <a:graphic>
          <a:graphicData uri="http://schemas.openxmlformats.org/drawingml/2006/table">
            <a:tbl>
              <a:tblPr/>
              <a:tblGrid>
                <a:gridCol w="7216532">
                  <a:extLst>
                    <a:ext uri="{9D8B030D-6E8A-4147-A177-3AD203B41FA5}">
                      <a16:colId xmlns:a16="http://schemas.microsoft.com/office/drawing/2014/main" val="1075190229"/>
                    </a:ext>
                  </a:extLst>
                </a:gridCol>
              </a:tblGrid>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bg2"/>
                          </a:solidFill>
                          <a:effectLst/>
                          <a:latin typeface="Segoe UI Semilight" panose="020B0402040204020203" pitchFamily="34" charset="0"/>
                          <a:cs typeface="Segoe UI Semilight" panose="020B0402040204020203" pitchFamily="34" charset="0"/>
                        </a:rPr>
                        <a:t>StorSimple</a:t>
                      </a:r>
                      <a:endParaRPr lang="en-US" sz="2000" b="0" i="0" u="none" strike="noStrike" dirty="0">
                        <a:solidFill>
                          <a:schemeClr val="bg2"/>
                        </a:solidFill>
                        <a:effectLst/>
                        <a:latin typeface="Segoe UI Semilight" panose="020B0402040204020203" pitchFamily="34" charset="0"/>
                        <a:cs typeface="Segoe UI Semilight" panose="020B0402040204020203" pitchFamily="34" charset="0"/>
                      </a:endParaRPr>
                    </a:p>
                  </a:txBody>
                  <a:tcPr marL="0" marR="0" marT="0" marB="179285">
                    <a:lnL>
                      <a:noFill/>
                    </a:lnL>
                    <a:lnR>
                      <a:noFill/>
                    </a:lnR>
                    <a:lnT>
                      <a:noFill/>
                    </a:lnT>
                    <a:lnB>
                      <a:noFill/>
                    </a:lnB>
                  </a:tcPr>
                </a:tc>
                <a:extLst>
                  <a:ext uri="{0D108BD9-81ED-4DB2-BD59-A6C34878D82A}">
                    <a16:rowId xmlns:a16="http://schemas.microsoft.com/office/drawing/2014/main" val="3690216852"/>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in Open</a:t>
                      </a:r>
                    </a:p>
                  </a:txBody>
                  <a:tcPr marL="0" marR="0" marT="0" marB="179285">
                    <a:lnL>
                      <a:noFill/>
                    </a:lnL>
                    <a:lnR>
                      <a:noFill/>
                    </a:lnR>
                    <a:lnT>
                      <a:noFill/>
                    </a:lnT>
                    <a:lnB>
                      <a:noFill/>
                    </a:lnB>
                  </a:tcPr>
                </a:tc>
                <a:extLst>
                  <a:ext uri="{0D108BD9-81ED-4DB2-BD59-A6C34878D82A}">
                    <a16:rowId xmlns:a16="http://schemas.microsoft.com/office/drawing/2014/main" val="207610893"/>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Government</a:t>
                      </a:r>
                    </a:p>
                  </a:txBody>
                  <a:tcPr marL="0" marR="0" marT="0" marB="179285">
                    <a:lnL>
                      <a:noFill/>
                    </a:lnL>
                    <a:lnR>
                      <a:noFill/>
                    </a:lnR>
                    <a:lnT>
                      <a:noFill/>
                    </a:lnT>
                    <a:lnB>
                      <a:noFill/>
                    </a:lnB>
                  </a:tcPr>
                </a:tc>
                <a:extLst>
                  <a:ext uri="{0D108BD9-81ED-4DB2-BD59-A6C34878D82A}">
                    <a16:rowId xmlns:a16="http://schemas.microsoft.com/office/drawing/2014/main" val="225434435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SQL Database</a:t>
                      </a:r>
                    </a:p>
                  </a:txBody>
                  <a:tcPr marL="0" marR="0" marT="0" marB="179285">
                    <a:lnL>
                      <a:noFill/>
                    </a:lnL>
                    <a:lnR>
                      <a:noFill/>
                    </a:lnR>
                    <a:lnT>
                      <a:noFill/>
                    </a:lnT>
                    <a:lnB>
                      <a:noFill/>
                    </a:lnB>
                  </a:tcPr>
                </a:tc>
                <a:extLst>
                  <a:ext uri="{0D108BD9-81ED-4DB2-BD59-A6C34878D82A}">
                    <a16:rowId xmlns:a16="http://schemas.microsoft.com/office/drawing/2014/main" val="2607925238"/>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Rights Management (RMS)</a:t>
                      </a:r>
                    </a:p>
                  </a:txBody>
                  <a:tcPr marL="0" marR="0" marT="0" marB="179285">
                    <a:lnL>
                      <a:noFill/>
                    </a:lnL>
                    <a:lnR>
                      <a:noFill/>
                    </a:lnR>
                    <a:lnT>
                      <a:noFill/>
                    </a:lnT>
                    <a:lnB>
                      <a:noFill/>
                    </a:lnB>
                  </a:tcPr>
                </a:tc>
                <a:extLst>
                  <a:ext uri="{0D108BD9-81ED-4DB2-BD59-A6C34878D82A}">
                    <a16:rowId xmlns:a16="http://schemas.microsoft.com/office/drawing/2014/main" val="3067102875"/>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API Management</a:t>
                      </a:r>
                    </a:p>
                  </a:txBody>
                  <a:tcPr marL="0" marR="0" marT="0" marB="179285">
                    <a:lnL>
                      <a:noFill/>
                    </a:lnL>
                    <a:lnR>
                      <a:noFill/>
                    </a:lnR>
                    <a:lnT>
                      <a:noFill/>
                    </a:lnT>
                    <a:lnB>
                      <a:noFill/>
                    </a:lnB>
                  </a:tcPr>
                </a:tc>
                <a:extLst>
                  <a:ext uri="{0D108BD9-81ED-4DB2-BD59-A6C34878D82A}">
                    <a16:rowId xmlns:a16="http://schemas.microsoft.com/office/drawing/2014/main" val="1568873563"/>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Site Recovery</a:t>
                      </a:r>
                    </a:p>
                  </a:txBody>
                  <a:tcPr marL="0" marR="0" marT="0" marB="179285">
                    <a:lnL>
                      <a:noFill/>
                    </a:lnL>
                    <a:lnR>
                      <a:noFill/>
                    </a:lnR>
                    <a:lnT>
                      <a:noFill/>
                    </a:lnT>
                    <a:lnB>
                      <a:noFill/>
                    </a:lnB>
                  </a:tcPr>
                </a:tc>
                <a:extLst>
                  <a:ext uri="{0D108BD9-81ED-4DB2-BD59-A6C34878D82A}">
                    <a16:rowId xmlns:a16="http://schemas.microsoft.com/office/drawing/2014/main" val="309320623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Automation</a:t>
                      </a:r>
                    </a:p>
                  </a:txBody>
                  <a:tcPr marL="0" marR="0" marT="0" marB="179285">
                    <a:lnL>
                      <a:noFill/>
                    </a:lnL>
                    <a:lnR>
                      <a:noFill/>
                    </a:lnR>
                    <a:lnT>
                      <a:noFill/>
                    </a:lnT>
                    <a:lnB>
                      <a:noFill/>
                    </a:lnB>
                  </a:tcPr>
                </a:tc>
                <a:extLst>
                  <a:ext uri="{0D108BD9-81ED-4DB2-BD59-A6C34878D82A}">
                    <a16:rowId xmlns:a16="http://schemas.microsoft.com/office/drawing/2014/main" val="74575224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Instance Level Public Ips</a:t>
                      </a:r>
                    </a:p>
                  </a:txBody>
                  <a:tcPr marL="0" marR="0" marT="0" marB="179285">
                    <a:lnL>
                      <a:noFill/>
                    </a:lnL>
                    <a:lnR>
                      <a:noFill/>
                    </a:lnR>
                    <a:lnT>
                      <a:noFill/>
                    </a:lnT>
                    <a:lnB>
                      <a:noFill/>
                    </a:lnB>
                  </a:tcPr>
                </a:tc>
                <a:extLst>
                  <a:ext uri="{0D108BD9-81ED-4DB2-BD59-A6C34878D82A}">
                    <a16:rowId xmlns:a16="http://schemas.microsoft.com/office/drawing/2014/main" val="236137786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Redis Cache</a:t>
                      </a:r>
                    </a:p>
                  </a:txBody>
                  <a:tcPr marL="0" marR="0" marT="0" marB="179285">
                    <a:lnL>
                      <a:noFill/>
                    </a:lnL>
                    <a:lnR>
                      <a:noFill/>
                    </a:lnR>
                    <a:lnT>
                      <a:noFill/>
                    </a:lnT>
                    <a:lnB>
                      <a:noFill/>
                    </a:lnB>
                  </a:tcPr>
                </a:tc>
                <a:extLst>
                  <a:ext uri="{0D108BD9-81ED-4DB2-BD59-A6C34878D82A}">
                    <a16:rowId xmlns:a16="http://schemas.microsoft.com/office/drawing/2014/main" val="60464633"/>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Batch</a:t>
                      </a:r>
                    </a:p>
                  </a:txBody>
                  <a:tcPr marL="0" marR="0" marT="0" marB="179285">
                    <a:lnL>
                      <a:noFill/>
                    </a:lnL>
                    <a:lnR>
                      <a:noFill/>
                    </a:lnR>
                    <a:lnT>
                      <a:noFill/>
                    </a:lnT>
                    <a:lnB>
                      <a:noFill/>
                    </a:lnB>
                  </a:tcPr>
                </a:tc>
                <a:extLst>
                  <a:ext uri="{0D108BD9-81ED-4DB2-BD59-A6C34878D82A}">
                    <a16:rowId xmlns:a16="http://schemas.microsoft.com/office/drawing/2014/main" val="2855742813"/>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Marketplace</a:t>
                      </a:r>
                    </a:p>
                  </a:txBody>
                  <a:tcPr marL="0" marR="0" marT="0" marB="179285">
                    <a:lnL>
                      <a:noFill/>
                    </a:lnL>
                    <a:lnR>
                      <a:noFill/>
                    </a:lnR>
                    <a:lnT>
                      <a:noFill/>
                    </a:lnT>
                    <a:lnB>
                      <a:noFill/>
                    </a:lnB>
                  </a:tcPr>
                </a:tc>
                <a:extLst>
                  <a:ext uri="{0D108BD9-81ED-4DB2-BD59-A6C34878D82A}">
                    <a16:rowId xmlns:a16="http://schemas.microsoft.com/office/drawing/2014/main" val="1180086721"/>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Data Factory</a:t>
                      </a:r>
                    </a:p>
                  </a:txBody>
                  <a:tcPr marL="0" marR="0" marT="0" marB="179285">
                    <a:lnL>
                      <a:noFill/>
                    </a:lnL>
                    <a:lnR>
                      <a:noFill/>
                    </a:lnR>
                    <a:lnT>
                      <a:noFill/>
                    </a:lnT>
                    <a:lnB>
                      <a:noFill/>
                    </a:lnB>
                  </a:tcPr>
                </a:tc>
                <a:extLst>
                  <a:ext uri="{0D108BD9-81ED-4DB2-BD59-A6C34878D82A}">
                    <a16:rowId xmlns:a16="http://schemas.microsoft.com/office/drawing/2014/main" val="3125881916"/>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Stream Analytics</a:t>
                      </a:r>
                    </a:p>
                  </a:txBody>
                  <a:tcPr marL="0" marR="0" marT="0" marB="179285">
                    <a:lnL>
                      <a:noFill/>
                    </a:lnL>
                    <a:lnR>
                      <a:noFill/>
                    </a:lnR>
                    <a:lnT>
                      <a:noFill/>
                    </a:lnT>
                    <a:lnB>
                      <a:noFill/>
                    </a:lnB>
                  </a:tcPr>
                </a:tc>
                <a:extLst>
                  <a:ext uri="{0D108BD9-81ED-4DB2-BD59-A6C34878D82A}">
                    <a16:rowId xmlns:a16="http://schemas.microsoft.com/office/drawing/2014/main" val="2621743633"/>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Event Hubs</a:t>
                      </a:r>
                    </a:p>
                  </a:txBody>
                  <a:tcPr marL="0" marR="0" marT="0" marB="179285">
                    <a:lnL>
                      <a:noFill/>
                    </a:lnL>
                    <a:lnR>
                      <a:noFill/>
                    </a:lnR>
                    <a:lnT>
                      <a:noFill/>
                    </a:lnT>
                    <a:lnB>
                      <a:noFill/>
                    </a:lnB>
                  </a:tcPr>
                </a:tc>
                <a:extLst>
                  <a:ext uri="{0D108BD9-81ED-4DB2-BD59-A6C34878D82A}">
                    <a16:rowId xmlns:a16="http://schemas.microsoft.com/office/drawing/2014/main" val="52403889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Operational Insights</a:t>
                      </a:r>
                    </a:p>
                  </a:txBody>
                  <a:tcPr marL="0" marR="0" marT="0" marB="179285">
                    <a:lnL>
                      <a:noFill/>
                    </a:lnL>
                    <a:lnR>
                      <a:noFill/>
                    </a:lnR>
                    <a:lnT>
                      <a:noFill/>
                    </a:lnT>
                    <a:lnB>
                      <a:noFill/>
                    </a:lnB>
                  </a:tcPr>
                </a:tc>
                <a:extLst>
                  <a:ext uri="{0D108BD9-81ED-4DB2-BD59-A6C34878D82A}">
                    <a16:rowId xmlns:a16="http://schemas.microsoft.com/office/drawing/2014/main" val="3470613203"/>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Premium Storage</a:t>
                      </a:r>
                    </a:p>
                  </a:txBody>
                  <a:tcPr marL="0" marR="0" marT="0" marB="179285">
                    <a:lnL>
                      <a:noFill/>
                    </a:lnL>
                    <a:lnR>
                      <a:noFill/>
                    </a:lnR>
                    <a:lnT>
                      <a:noFill/>
                    </a:lnT>
                    <a:lnB>
                      <a:noFill/>
                    </a:lnB>
                  </a:tcPr>
                </a:tc>
                <a:extLst>
                  <a:ext uri="{0D108BD9-81ED-4DB2-BD59-A6C34878D82A}">
                    <a16:rowId xmlns:a16="http://schemas.microsoft.com/office/drawing/2014/main" val="3050117082"/>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Virtual Machine Converter 3.0</a:t>
                      </a:r>
                    </a:p>
                  </a:txBody>
                  <a:tcPr marL="0" marR="0" marT="0" marB="179285">
                    <a:lnL>
                      <a:noFill/>
                    </a:lnL>
                    <a:lnR>
                      <a:noFill/>
                    </a:lnR>
                    <a:lnT>
                      <a:noFill/>
                    </a:lnT>
                    <a:lnB>
                      <a:noFill/>
                    </a:lnB>
                  </a:tcPr>
                </a:tc>
                <a:extLst>
                  <a:ext uri="{0D108BD9-81ED-4DB2-BD59-A6C34878D82A}">
                    <a16:rowId xmlns:a16="http://schemas.microsoft.com/office/drawing/2014/main" val="1888516391"/>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Cloud Platform System (CPS)</a:t>
                      </a:r>
                    </a:p>
                  </a:txBody>
                  <a:tcPr marL="0" marR="0" marT="0" marB="179285">
                    <a:lnL>
                      <a:noFill/>
                    </a:lnL>
                    <a:lnR>
                      <a:noFill/>
                    </a:lnR>
                    <a:lnT>
                      <a:noFill/>
                    </a:lnT>
                    <a:lnB>
                      <a:noFill/>
                    </a:lnB>
                  </a:tcPr>
                </a:tc>
                <a:extLst>
                  <a:ext uri="{0D108BD9-81ED-4DB2-BD59-A6C34878D82A}">
                    <a16:rowId xmlns:a16="http://schemas.microsoft.com/office/drawing/2014/main" val="3999138371"/>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Antimalware for Cloud Services and VMs</a:t>
                      </a:r>
                    </a:p>
                  </a:txBody>
                  <a:tcPr marL="0" marR="0" marT="0" marB="179285">
                    <a:lnL>
                      <a:noFill/>
                    </a:lnL>
                    <a:lnR>
                      <a:noFill/>
                    </a:lnR>
                    <a:lnT>
                      <a:noFill/>
                    </a:lnT>
                    <a:lnB>
                      <a:noFill/>
                    </a:lnB>
                  </a:tcPr>
                </a:tc>
                <a:extLst>
                  <a:ext uri="{0D108BD9-81ED-4DB2-BD59-A6C34878D82A}">
                    <a16:rowId xmlns:a16="http://schemas.microsoft.com/office/drawing/2014/main" val="559021308"/>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Identity Manager vNext</a:t>
                      </a:r>
                    </a:p>
                  </a:txBody>
                  <a:tcPr marL="0" marR="0" marT="0" marB="179285">
                    <a:lnL>
                      <a:noFill/>
                    </a:lnL>
                    <a:lnR>
                      <a:noFill/>
                    </a:lnR>
                    <a:lnT>
                      <a:noFill/>
                    </a:lnT>
                    <a:lnB>
                      <a:noFill/>
                    </a:lnB>
                  </a:tcPr>
                </a:tc>
                <a:extLst>
                  <a:ext uri="{0D108BD9-81ED-4DB2-BD59-A6C34878D82A}">
                    <a16:rowId xmlns:a16="http://schemas.microsoft.com/office/drawing/2014/main" val="776512193"/>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Analytics Platform System (APS)</a:t>
                      </a:r>
                    </a:p>
                  </a:txBody>
                  <a:tcPr marL="0" marR="0" marT="0" marB="179285">
                    <a:lnL>
                      <a:noFill/>
                    </a:lnL>
                    <a:lnR>
                      <a:noFill/>
                    </a:lnR>
                    <a:lnT>
                      <a:noFill/>
                    </a:lnT>
                    <a:lnB>
                      <a:noFill/>
                    </a:lnB>
                  </a:tcPr>
                </a:tc>
                <a:extLst>
                  <a:ext uri="{0D108BD9-81ED-4DB2-BD59-A6C34878D82A}">
                    <a16:rowId xmlns:a16="http://schemas.microsoft.com/office/drawing/2014/main" val="388044905"/>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Visual Studio Community 2013</a:t>
                      </a:r>
                    </a:p>
                  </a:txBody>
                  <a:tcPr marL="0" marR="0" marT="0" marB="179285">
                    <a:lnL>
                      <a:noFill/>
                    </a:lnL>
                    <a:lnR>
                      <a:noFill/>
                    </a:lnR>
                    <a:lnT>
                      <a:noFill/>
                    </a:lnT>
                    <a:lnB>
                      <a:noFill/>
                    </a:lnB>
                  </a:tcPr>
                </a:tc>
                <a:extLst>
                  <a:ext uri="{0D108BD9-81ED-4DB2-BD59-A6C34878D82A}">
                    <a16:rowId xmlns:a16="http://schemas.microsoft.com/office/drawing/2014/main" val="4129043950"/>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Visual studio 2015 Preview</a:t>
                      </a:r>
                    </a:p>
                  </a:txBody>
                  <a:tcPr marL="0" marR="0" marT="0" marB="179285">
                    <a:lnL>
                      <a:noFill/>
                    </a:lnL>
                    <a:lnR>
                      <a:noFill/>
                    </a:lnR>
                    <a:lnT>
                      <a:noFill/>
                    </a:lnT>
                    <a:lnB>
                      <a:noFill/>
                    </a:lnB>
                  </a:tcPr>
                </a:tc>
                <a:extLst>
                  <a:ext uri="{0D108BD9-81ED-4DB2-BD59-A6C34878D82A}">
                    <a16:rowId xmlns:a16="http://schemas.microsoft.com/office/drawing/2014/main" val="1796429181"/>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.NET 2015</a:t>
                      </a:r>
                    </a:p>
                  </a:txBody>
                  <a:tcPr marL="0" marR="0" marT="0" marB="179285">
                    <a:lnL>
                      <a:noFill/>
                    </a:lnL>
                    <a:lnR>
                      <a:noFill/>
                    </a:lnR>
                    <a:lnT>
                      <a:noFill/>
                    </a:lnT>
                    <a:lnB>
                      <a:noFill/>
                    </a:lnB>
                  </a:tcPr>
                </a:tc>
                <a:extLst>
                  <a:ext uri="{0D108BD9-81ED-4DB2-BD59-A6C34878D82A}">
                    <a16:rowId xmlns:a16="http://schemas.microsoft.com/office/drawing/2014/main" val="3942302977"/>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RemoteApp</a:t>
                      </a:r>
                    </a:p>
                  </a:txBody>
                  <a:tcPr marL="0" marR="0" marT="0" marB="179285">
                    <a:lnL>
                      <a:noFill/>
                    </a:lnL>
                    <a:lnR>
                      <a:noFill/>
                    </a:lnR>
                    <a:lnT>
                      <a:noFill/>
                    </a:lnT>
                    <a:lnB>
                      <a:noFill/>
                    </a:lnB>
                  </a:tcPr>
                </a:tc>
                <a:extLst>
                  <a:ext uri="{0D108BD9-81ED-4DB2-BD59-A6C34878D82A}">
                    <a16:rowId xmlns:a16="http://schemas.microsoft.com/office/drawing/2014/main" val="2936772871"/>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AD Basic</a:t>
                      </a:r>
                    </a:p>
                  </a:txBody>
                  <a:tcPr marL="0" marR="0" marT="0" marB="179285">
                    <a:lnL>
                      <a:noFill/>
                    </a:lnL>
                    <a:lnR>
                      <a:noFill/>
                    </a:lnR>
                    <a:lnT>
                      <a:noFill/>
                    </a:lnT>
                    <a:lnB>
                      <a:noFill/>
                    </a:lnB>
                  </a:tcPr>
                </a:tc>
                <a:extLst>
                  <a:ext uri="{0D108BD9-81ED-4DB2-BD59-A6C34878D82A}">
                    <a16:rowId xmlns:a16="http://schemas.microsoft.com/office/drawing/2014/main" val="509813237"/>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SSD-based instances for Microsoft Azure VMs and Cloud Services</a:t>
                      </a:r>
                    </a:p>
                  </a:txBody>
                  <a:tcPr marL="0" marR="0" marT="0" marB="179285">
                    <a:lnL>
                      <a:noFill/>
                    </a:lnL>
                    <a:lnR>
                      <a:noFill/>
                    </a:lnR>
                    <a:lnT>
                      <a:noFill/>
                    </a:lnT>
                    <a:lnB>
                      <a:noFill/>
                    </a:lnB>
                  </a:tcPr>
                </a:tc>
                <a:extLst>
                  <a:ext uri="{0D108BD9-81ED-4DB2-BD59-A6C34878D82A}">
                    <a16:rowId xmlns:a16="http://schemas.microsoft.com/office/drawing/2014/main" val="2510411595"/>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SQL Database Auditing</a:t>
                      </a:r>
                    </a:p>
                  </a:txBody>
                  <a:tcPr marL="0" marR="0" marT="0" marB="179285">
                    <a:lnL>
                      <a:noFill/>
                    </a:lnL>
                    <a:lnR>
                      <a:noFill/>
                    </a:lnR>
                    <a:lnT>
                      <a:noFill/>
                    </a:lnT>
                    <a:lnB>
                      <a:noFill/>
                    </a:lnB>
                  </a:tcPr>
                </a:tc>
                <a:extLst>
                  <a:ext uri="{0D108BD9-81ED-4DB2-BD59-A6C34878D82A}">
                    <a16:rowId xmlns:a16="http://schemas.microsoft.com/office/drawing/2014/main" val="121465148"/>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Live Channels for Azure Media Services</a:t>
                      </a:r>
                    </a:p>
                  </a:txBody>
                  <a:tcPr marL="0" marR="0" marT="0" marB="179285">
                    <a:lnL>
                      <a:noFill/>
                    </a:lnL>
                    <a:lnR>
                      <a:noFill/>
                    </a:lnR>
                    <a:lnT>
                      <a:noFill/>
                    </a:lnT>
                    <a:lnB>
                      <a:noFill/>
                    </a:lnB>
                  </a:tcPr>
                </a:tc>
                <a:extLst>
                  <a:ext uri="{0D108BD9-81ED-4DB2-BD59-A6C34878D82A}">
                    <a16:rowId xmlns:a16="http://schemas.microsoft.com/office/drawing/2014/main" val="2183828767"/>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AAD Application Proxy</a:t>
                      </a:r>
                    </a:p>
                  </a:txBody>
                  <a:tcPr marL="0" marR="0" marT="0" marB="179285">
                    <a:lnL>
                      <a:noFill/>
                    </a:lnL>
                    <a:lnR>
                      <a:noFill/>
                    </a:lnR>
                    <a:lnT>
                      <a:noFill/>
                    </a:lnT>
                    <a:lnB>
                      <a:noFill/>
                    </a:lnB>
                  </a:tcPr>
                </a:tc>
                <a:extLst>
                  <a:ext uri="{0D108BD9-81ED-4DB2-BD59-A6C34878D82A}">
                    <a16:rowId xmlns:a16="http://schemas.microsoft.com/office/drawing/2014/main" val="241181833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New experiences in Power BI</a:t>
                      </a:r>
                    </a:p>
                  </a:txBody>
                  <a:tcPr marL="0" marR="0" marT="0" marB="179285">
                    <a:lnL>
                      <a:noFill/>
                    </a:lnL>
                    <a:lnR>
                      <a:noFill/>
                    </a:lnR>
                    <a:lnT>
                      <a:noFill/>
                    </a:lnT>
                    <a:lnB>
                      <a:noFill/>
                    </a:lnB>
                  </a:tcPr>
                </a:tc>
                <a:extLst>
                  <a:ext uri="{0D108BD9-81ED-4DB2-BD59-A6C34878D82A}">
                    <a16:rowId xmlns:a16="http://schemas.microsoft.com/office/drawing/2014/main" val="2584664760"/>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DocumentDB</a:t>
                      </a:r>
                    </a:p>
                  </a:txBody>
                  <a:tcPr marL="0" marR="0" marT="0" marB="179285">
                    <a:lnL>
                      <a:noFill/>
                    </a:lnL>
                    <a:lnR>
                      <a:noFill/>
                    </a:lnR>
                    <a:lnT>
                      <a:noFill/>
                    </a:lnT>
                    <a:lnB>
                      <a:noFill/>
                    </a:lnB>
                  </a:tcPr>
                </a:tc>
                <a:extLst>
                  <a:ext uri="{0D108BD9-81ED-4DB2-BD59-A6C34878D82A}">
                    <a16:rowId xmlns:a16="http://schemas.microsoft.com/office/drawing/2014/main" val="707785676"/>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Search</a:t>
                      </a:r>
                    </a:p>
                  </a:txBody>
                  <a:tcPr marL="0" marR="0" marT="0" marB="179285">
                    <a:lnL>
                      <a:noFill/>
                    </a:lnL>
                    <a:lnR>
                      <a:noFill/>
                    </a:lnR>
                    <a:lnT>
                      <a:noFill/>
                    </a:lnT>
                    <a:lnB>
                      <a:noFill/>
                    </a:lnB>
                  </a:tcPr>
                </a:tc>
                <a:extLst>
                  <a:ext uri="{0D108BD9-81ED-4DB2-BD59-A6C34878D82A}">
                    <a16:rowId xmlns:a16="http://schemas.microsoft.com/office/drawing/2014/main" val="3237538808"/>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HDInsight for Storm Public Preview &amp; GA</a:t>
                      </a:r>
                    </a:p>
                  </a:txBody>
                  <a:tcPr marL="0" marR="0" marT="0" marB="179285">
                    <a:lnL>
                      <a:noFill/>
                    </a:lnL>
                    <a:lnR>
                      <a:noFill/>
                    </a:lnR>
                    <a:lnT>
                      <a:noFill/>
                    </a:lnT>
                    <a:lnB>
                      <a:noFill/>
                    </a:lnB>
                  </a:tcPr>
                </a:tc>
                <a:extLst>
                  <a:ext uri="{0D108BD9-81ED-4DB2-BD59-A6C34878D82A}">
                    <a16:rowId xmlns:a16="http://schemas.microsoft.com/office/drawing/2014/main" val="1005518097"/>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Zone Redundant Storage</a:t>
                      </a:r>
                    </a:p>
                  </a:txBody>
                  <a:tcPr marL="0" marR="0" marT="0" marB="179285">
                    <a:lnL>
                      <a:noFill/>
                    </a:lnL>
                    <a:lnR>
                      <a:noFill/>
                    </a:lnR>
                    <a:lnT>
                      <a:noFill/>
                    </a:lnT>
                    <a:lnB>
                      <a:noFill/>
                    </a:lnB>
                  </a:tcPr>
                </a:tc>
                <a:extLst>
                  <a:ext uri="{0D108BD9-81ED-4DB2-BD59-A6C34878D82A}">
                    <a16:rowId xmlns:a16="http://schemas.microsoft.com/office/drawing/2014/main" val="3570356530"/>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HDInsight for Hbase</a:t>
                      </a:r>
                    </a:p>
                  </a:txBody>
                  <a:tcPr marL="0" marR="0" marT="0" marB="179285">
                    <a:lnL>
                      <a:noFill/>
                    </a:lnL>
                    <a:lnR>
                      <a:noFill/>
                    </a:lnR>
                    <a:lnT>
                      <a:noFill/>
                    </a:lnT>
                    <a:lnB>
                      <a:noFill/>
                    </a:lnB>
                  </a:tcPr>
                </a:tc>
                <a:extLst>
                  <a:ext uri="{0D108BD9-81ED-4DB2-BD59-A6C34878D82A}">
                    <a16:rowId xmlns:a16="http://schemas.microsoft.com/office/drawing/2014/main" val="2616175444"/>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WSSC vNext tech preview</a:t>
                      </a:r>
                    </a:p>
                  </a:txBody>
                  <a:tcPr marL="0" marR="0" marT="0" marB="179285">
                    <a:lnL>
                      <a:noFill/>
                    </a:lnL>
                    <a:lnR>
                      <a:noFill/>
                    </a:lnR>
                    <a:lnT>
                      <a:noFill/>
                    </a:lnT>
                    <a:lnB>
                      <a:noFill/>
                    </a:lnB>
                  </a:tcPr>
                </a:tc>
                <a:extLst>
                  <a:ext uri="{0D108BD9-81ED-4DB2-BD59-A6C34878D82A}">
                    <a16:rowId xmlns:a16="http://schemas.microsoft.com/office/drawing/2014/main" val="352663050"/>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Content Protection pub preview</a:t>
                      </a:r>
                    </a:p>
                  </a:txBody>
                  <a:tcPr marL="0" marR="0" marT="0" marB="179285">
                    <a:lnL>
                      <a:noFill/>
                    </a:lnL>
                    <a:lnR>
                      <a:noFill/>
                    </a:lnR>
                    <a:lnT>
                      <a:noFill/>
                    </a:lnT>
                    <a:lnB>
                      <a:noFill/>
                    </a:lnB>
                  </a:tcPr>
                </a:tc>
                <a:extLst>
                  <a:ext uri="{0D108BD9-81ED-4DB2-BD59-A6C34878D82A}">
                    <a16:rowId xmlns:a16="http://schemas.microsoft.com/office/drawing/2014/main" val="2019567816"/>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Intune - Nov update and Dec update</a:t>
                      </a:r>
                    </a:p>
                  </a:txBody>
                  <a:tcPr marL="0" marR="0" marT="0" marB="179285">
                    <a:lnL>
                      <a:noFill/>
                    </a:lnL>
                    <a:lnR>
                      <a:noFill/>
                    </a:lnR>
                    <a:lnT>
                      <a:noFill/>
                    </a:lnT>
                    <a:lnB>
                      <a:noFill/>
                    </a:lnB>
                  </a:tcPr>
                </a:tc>
                <a:extLst>
                  <a:ext uri="{0D108BD9-81ED-4DB2-BD59-A6C34878D82A}">
                    <a16:rowId xmlns:a16="http://schemas.microsoft.com/office/drawing/2014/main" val="194923371"/>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AAD premium features</a:t>
                      </a:r>
                    </a:p>
                  </a:txBody>
                  <a:tcPr marL="0" marR="0" marT="0" marB="179285">
                    <a:lnL>
                      <a:noFill/>
                    </a:lnL>
                    <a:lnR>
                      <a:noFill/>
                    </a:lnR>
                    <a:lnT>
                      <a:noFill/>
                    </a:lnT>
                    <a:lnB>
                      <a:noFill/>
                    </a:lnB>
                  </a:tcPr>
                </a:tc>
                <a:extLst>
                  <a:ext uri="{0D108BD9-81ED-4DB2-BD59-A6C34878D82A}">
                    <a16:rowId xmlns:a16="http://schemas.microsoft.com/office/drawing/2014/main" val="1403248916"/>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Multi-Factor Auth enhancements</a:t>
                      </a:r>
                    </a:p>
                  </a:txBody>
                  <a:tcPr marL="0" marR="0" marT="0" marB="179285">
                    <a:lnL>
                      <a:noFill/>
                    </a:lnL>
                    <a:lnR>
                      <a:noFill/>
                    </a:lnR>
                    <a:lnT>
                      <a:noFill/>
                    </a:lnT>
                    <a:lnB>
                      <a:noFill/>
                    </a:lnB>
                  </a:tcPr>
                </a:tc>
                <a:extLst>
                  <a:ext uri="{0D108BD9-81ED-4DB2-BD59-A6C34878D82A}">
                    <a16:rowId xmlns:a16="http://schemas.microsoft.com/office/drawing/2014/main" val="766608160"/>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Cloudera and Hortonworks on clustered Azure VMs</a:t>
                      </a:r>
                    </a:p>
                  </a:txBody>
                  <a:tcPr marL="0" marR="0" marT="0" marB="179285">
                    <a:lnL>
                      <a:noFill/>
                    </a:lnL>
                    <a:lnR>
                      <a:noFill/>
                    </a:lnR>
                    <a:lnT>
                      <a:noFill/>
                    </a:lnT>
                    <a:lnB>
                      <a:noFill/>
                    </a:lnB>
                  </a:tcPr>
                </a:tc>
                <a:extLst>
                  <a:ext uri="{0D108BD9-81ED-4DB2-BD59-A6C34878D82A}">
                    <a16:rowId xmlns:a16="http://schemas.microsoft.com/office/drawing/2014/main" val="1547872921"/>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Instance level IP</a:t>
                      </a:r>
                    </a:p>
                  </a:txBody>
                  <a:tcPr marL="0" marR="0" marT="0" marB="179285">
                    <a:lnL>
                      <a:noFill/>
                    </a:lnL>
                    <a:lnR>
                      <a:noFill/>
                    </a:lnR>
                    <a:lnT>
                      <a:noFill/>
                    </a:lnT>
                    <a:lnB>
                      <a:noFill/>
                    </a:lnB>
                  </a:tcPr>
                </a:tc>
                <a:extLst>
                  <a:ext uri="{0D108BD9-81ED-4DB2-BD59-A6C34878D82A}">
                    <a16:rowId xmlns:a16="http://schemas.microsoft.com/office/drawing/2014/main" val="219421554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Role Based Access Controls</a:t>
                      </a:r>
                    </a:p>
                  </a:txBody>
                  <a:tcPr marL="0" marR="0" marT="0" marB="179285">
                    <a:lnL>
                      <a:noFill/>
                    </a:lnL>
                    <a:lnR>
                      <a:noFill/>
                    </a:lnR>
                    <a:lnT>
                      <a:noFill/>
                    </a:lnT>
                    <a:lnB>
                      <a:noFill/>
                    </a:lnB>
                  </a:tcPr>
                </a:tc>
                <a:extLst>
                  <a:ext uri="{0D108BD9-81ED-4DB2-BD59-A6C34878D82A}">
                    <a16:rowId xmlns:a16="http://schemas.microsoft.com/office/drawing/2014/main" val="1099823693"/>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VPN support pub preview</a:t>
                      </a:r>
                    </a:p>
                  </a:txBody>
                  <a:tcPr marL="0" marR="0" marT="0" marB="179285">
                    <a:lnL>
                      <a:noFill/>
                    </a:lnL>
                    <a:lnR>
                      <a:noFill/>
                    </a:lnR>
                    <a:lnT>
                      <a:noFill/>
                    </a:lnT>
                    <a:lnB>
                      <a:noFill/>
                    </a:lnB>
                  </a:tcPr>
                </a:tc>
                <a:extLst>
                  <a:ext uri="{0D108BD9-81ED-4DB2-BD59-A6C34878D82A}">
                    <a16:rowId xmlns:a16="http://schemas.microsoft.com/office/drawing/2014/main" val="578324440"/>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TiP Testing pub preview</a:t>
                      </a:r>
                    </a:p>
                  </a:txBody>
                  <a:tcPr marL="0" marR="0" marT="0" marB="179285">
                    <a:lnL>
                      <a:noFill/>
                    </a:lnL>
                    <a:lnR>
                      <a:noFill/>
                    </a:lnR>
                    <a:lnT>
                      <a:noFill/>
                    </a:lnT>
                    <a:lnB>
                      <a:noFill/>
                    </a:lnB>
                  </a:tcPr>
                </a:tc>
                <a:extLst>
                  <a:ext uri="{0D108BD9-81ED-4DB2-BD59-A6C34878D82A}">
                    <a16:rowId xmlns:a16="http://schemas.microsoft.com/office/drawing/2014/main" val="1303947148"/>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AD Workday A148 Integration</a:t>
                      </a:r>
                    </a:p>
                  </a:txBody>
                  <a:tcPr marL="0" marR="0" marT="0" marB="179285">
                    <a:lnL>
                      <a:noFill/>
                    </a:lnL>
                    <a:lnR>
                      <a:noFill/>
                    </a:lnR>
                    <a:lnT>
                      <a:noFill/>
                    </a:lnT>
                    <a:lnB>
                      <a:noFill/>
                    </a:lnB>
                  </a:tcPr>
                </a:tc>
                <a:extLst>
                  <a:ext uri="{0D108BD9-81ED-4DB2-BD59-A6C34878D82A}">
                    <a16:rowId xmlns:a16="http://schemas.microsoft.com/office/drawing/2014/main" val="779787287"/>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Standard SSG </a:t>
                      </a:r>
                    </a:p>
                  </a:txBody>
                  <a:tcPr marL="0" marR="0" marT="0" marB="179285">
                    <a:lnL>
                      <a:noFill/>
                    </a:lnL>
                    <a:lnR>
                      <a:noFill/>
                    </a:lnR>
                    <a:lnT>
                      <a:noFill/>
                    </a:lnT>
                    <a:lnB>
                      <a:noFill/>
                    </a:lnB>
                  </a:tcPr>
                </a:tc>
                <a:extLst>
                  <a:ext uri="{0D108BD9-81ED-4DB2-BD59-A6C34878D82A}">
                    <a16:rowId xmlns:a16="http://schemas.microsoft.com/office/drawing/2014/main" val="386508427"/>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ExpressRoute S2S, P2S GA</a:t>
                      </a:r>
                    </a:p>
                  </a:txBody>
                  <a:tcPr marL="0" marR="0" marT="0" marB="179285">
                    <a:lnL>
                      <a:noFill/>
                    </a:lnL>
                    <a:lnR>
                      <a:noFill/>
                    </a:lnR>
                    <a:lnT>
                      <a:noFill/>
                    </a:lnT>
                    <a:lnB>
                      <a:noFill/>
                    </a:lnB>
                  </a:tcPr>
                </a:tc>
                <a:extLst>
                  <a:ext uri="{0D108BD9-81ED-4DB2-BD59-A6C34878D82A}">
                    <a16:rowId xmlns:a16="http://schemas.microsoft.com/office/drawing/2014/main" val="227115162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Multiple NICs</a:t>
                      </a:r>
                    </a:p>
                  </a:txBody>
                  <a:tcPr marL="0" marR="0" marT="0" marB="179285">
                    <a:lnL>
                      <a:noFill/>
                    </a:lnL>
                    <a:lnR>
                      <a:noFill/>
                    </a:lnR>
                    <a:lnT>
                      <a:noFill/>
                    </a:lnT>
                    <a:lnB>
                      <a:noFill/>
                    </a:lnB>
                  </a:tcPr>
                </a:tc>
                <a:extLst>
                  <a:ext uri="{0D108BD9-81ED-4DB2-BD59-A6C34878D82A}">
                    <a16:rowId xmlns:a16="http://schemas.microsoft.com/office/drawing/2014/main" val="2574477075"/>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Networking Appliances</a:t>
                      </a:r>
                    </a:p>
                  </a:txBody>
                  <a:tcPr marL="0" marR="0" marT="0" marB="179285">
                    <a:lnL>
                      <a:noFill/>
                    </a:lnL>
                    <a:lnR>
                      <a:noFill/>
                    </a:lnR>
                    <a:lnT>
                      <a:noFill/>
                    </a:lnT>
                    <a:lnB>
                      <a:noFill/>
                    </a:lnB>
                  </a:tcPr>
                </a:tc>
                <a:extLst>
                  <a:ext uri="{0D108BD9-81ED-4DB2-BD59-A6C34878D82A}">
                    <a16:rowId xmlns:a16="http://schemas.microsoft.com/office/drawing/2014/main" val="190733246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Traffic Manager Nested policies</a:t>
                      </a:r>
                    </a:p>
                  </a:txBody>
                  <a:tcPr marL="0" marR="0" marT="0" marB="179285">
                    <a:lnL>
                      <a:noFill/>
                    </a:lnL>
                    <a:lnR>
                      <a:noFill/>
                    </a:lnR>
                    <a:lnT>
                      <a:noFill/>
                    </a:lnT>
                    <a:lnB>
                      <a:noFill/>
                    </a:lnB>
                  </a:tcPr>
                </a:tc>
                <a:extLst>
                  <a:ext uri="{0D108BD9-81ED-4DB2-BD59-A6C34878D82A}">
                    <a16:rowId xmlns:a16="http://schemas.microsoft.com/office/drawing/2014/main" val="1030584573"/>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VM Image Gallery expansion</a:t>
                      </a:r>
                    </a:p>
                  </a:txBody>
                  <a:tcPr marL="0" marR="0" marT="0" marB="179285">
                    <a:lnL>
                      <a:noFill/>
                    </a:lnL>
                    <a:lnR>
                      <a:noFill/>
                    </a:lnR>
                    <a:lnT>
                      <a:noFill/>
                    </a:lnT>
                    <a:lnB>
                      <a:noFill/>
                    </a:lnB>
                  </a:tcPr>
                </a:tc>
                <a:extLst>
                  <a:ext uri="{0D108BD9-81ED-4DB2-BD59-A6C34878D82A}">
                    <a16:rowId xmlns:a16="http://schemas.microsoft.com/office/drawing/2014/main" val="3726308796"/>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Vnet</a:t>
                      </a:r>
                    </a:p>
                  </a:txBody>
                  <a:tcPr marL="0" marR="0" marT="0" marB="179285">
                    <a:lnL>
                      <a:noFill/>
                    </a:lnL>
                    <a:lnR>
                      <a:noFill/>
                    </a:lnR>
                    <a:lnT>
                      <a:noFill/>
                    </a:lnT>
                    <a:lnB>
                      <a:noFill/>
                    </a:lnB>
                  </a:tcPr>
                </a:tc>
                <a:extLst>
                  <a:ext uri="{0D108BD9-81ED-4DB2-BD59-A6C34878D82A}">
                    <a16:rowId xmlns:a16="http://schemas.microsoft.com/office/drawing/2014/main" val="3187833752"/>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Web Jobs</a:t>
                      </a:r>
                    </a:p>
                  </a:txBody>
                  <a:tcPr marL="0" marR="0" marT="0" marB="179285">
                    <a:lnL>
                      <a:noFill/>
                    </a:lnL>
                    <a:lnR>
                      <a:noFill/>
                    </a:lnR>
                    <a:lnT>
                      <a:noFill/>
                    </a:lnT>
                    <a:lnB>
                      <a:noFill/>
                    </a:lnB>
                  </a:tcPr>
                </a:tc>
                <a:extLst>
                  <a:ext uri="{0D108BD9-81ED-4DB2-BD59-A6C34878D82A}">
                    <a16:rowId xmlns:a16="http://schemas.microsoft.com/office/drawing/2014/main" val="2821105570"/>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VSO datacenter expansion</a:t>
                      </a:r>
                    </a:p>
                  </a:txBody>
                  <a:tcPr marL="0" marR="0" marT="0" marB="179285">
                    <a:lnL>
                      <a:noFill/>
                    </a:lnL>
                    <a:lnR>
                      <a:noFill/>
                    </a:lnR>
                    <a:lnT>
                      <a:noFill/>
                    </a:lnT>
                    <a:lnB>
                      <a:noFill/>
                    </a:lnB>
                  </a:tcPr>
                </a:tc>
                <a:extLst>
                  <a:ext uri="{0D108BD9-81ED-4DB2-BD59-A6C34878D82A}">
                    <a16:rowId xmlns:a16="http://schemas.microsoft.com/office/drawing/2014/main" val="118500922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VSO REST Hooks pub preview</a:t>
                      </a:r>
                    </a:p>
                  </a:txBody>
                  <a:tcPr marL="0" marR="0" marT="0" marB="179285">
                    <a:lnL>
                      <a:noFill/>
                    </a:lnL>
                    <a:lnR>
                      <a:noFill/>
                    </a:lnR>
                    <a:lnT>
                      <a:noFill/>
                    </a:lnT>
                    <a:lnB>
                      <a:noFill/>
                    </a:lnB>
                  </a:tcPr>
                </a:tc>
                <a:extLst>
                  <a:ext uri="{0D108BD9-81ED-4DB2-BD59-A6C34878D82A}">
                    <a16:rowId xmlns:a16="http://schemas.microsoft.com/office/drawing/2014/main" val="3284757338"/>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Australia datacenter </a:t>
                      </a:r>
                    </a:p>
                  </a:txBody>
                  <a:tcPr marL="0" marR="0" marT="0" marB="179285">
                    <a:lnL>
                      <a:noFill/>
                    </a:lnL>
                    <a:lnR>
                      <a:noFill/>
                    </a:lnR>
                    <a:lnT>
                      <a:noFill/>
                    </a:lnT>
                    <a:lnB>
                      <a:noFill/>
                    </a:lnB>
                  </a:tcPr>
                </a:tc>
                <a:extLst>
                  <a:ext uri="{0D108BD9-81ED-4DB2-BD59-A6C34878D82A}">
                    <a16:rowId xmlns:a16="http://schemas.microsoft.com/office/drawing/2014/main" val="1507723167"/>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Forced Tunneling</a:t>
                      </a:r>
                    </a:p>
                  </a:txBody>
                  <a:tcPr marL="0" marR="0" marT="0" marB="179285">
                    <a:lnL>
                      <a:noFill/>
                    </a:lnL>
                    <a:lnR>
                      <a:noFill/>
                    </a:lnR>
                    <a:lnT>
                      <a:noFill/>
                    </a:lnT>
                    <a:lnB>
                      <a:noFill/>
                    </a:lnB>
                  </a:tcPr>
                </a:tc>
                <a:extLst>
                  <a:ext uri="{0D108BD9-81ED-4DB2-BD59-A6C34878D82A}">
                    <a16:rowId xmlns:a16="http://schemas.microsoft.com/office/drawing/2014/main" val="593289642"/>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WSSC Azure Packs</a:t>
                      </a:r>
                    </a:p>
                  </a:txBody>
                  <a:tcPr marL="0" marR="0" marT="0" marB="179285">
                    <a:lnL>
                      <a:noFill/>
                    </a:lnL>
                    <a:lnR>
                      <a:noFill/>
                    </a:lnR>
                    <a:lnT>
                      <a:noFill/>
                    </a:lnT>
                    <a:lnB>
                      <a:noFill/>
                    </a:lnB>
                  </a:tcPr>
                </a:tc>
                <a:extLst>
                  <a:ext uri="{0D108BD9-81ED-4DB2-BD59-A6C34878D82A}">
                    <a16:rowId xmlns:a16="http://schemas.microsoft.com/office/drawing/2014/main" val="3874493100"/>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G-Serves Instances</a:t>
                      </a:r>
                    </a:p>
                  </a:txBody>
                  <a:tcPr marL="0" marR="0" marT="0" marB="179285">
                    <a:lnL>
                      <a:noFill/>
                    </a:lnL>
                    <a:lnR>
                      <a:noFill/>
                    </a:lnR>
                    <a:lnT>
                      <a:noFill/>
                    </a:lnT>
                    <a:lnB>
                      <a:noFill/>
                    </a:lnB>
                  </a:tcPr>
                </a:tc>
                <a:extLst>
                  <a:ext uri="{0D108BD9-81ED-4DB2-BD59-A6C34878D82A}">
                    <a16:rowId xmlns:a16="http://schemas.microsoft.com/office/drawing/2014/main" val="2442170635"/>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Key Vault</a:t>
                      </a:r>
                    </a:p>
                  </a:txBody>
                  <a:tcPr marL="0" marR="0" marT="0" marB="179285">
                    <a:lnL>
                      <a:noFill/>
                    </a:lnL>
                    <a:lnR>
                      <a:noFill/>
                    </a:lnR>
                    <a:lnT>
                      <a:noFill/>
                    </a:lnT>
                    <a:lnB>
                      <a:noFill/>
                    </a:lnB>
                  </a:tcPr>
                </a:tc>
                <a:extLst>
                  <a:ext uri="{0D108BD9-81ED-4DB2-BD59-A6C34878D82A}">
                    <a16:rowId xmlns:a16="http://schemas.microsoft.com/office/drawing/2014/main" val="2470675249"/>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Drivers for SQL Server</a:t>
                      </a:r>
                    </a:p>
                  </a:txBody>
                  <a:tcPr marL="0" marR="0" marT="0" marB="179285">
                    <a:lnL>
                      <a:noFill/>
                    </a:lnL>
                    <a:lnR>
                      <a:noFill/>
                    </a:lnR>
                    <a:lnT>
                      <a:noFill/>
                    </a:lnT>
                    <a:lnB>
                      <a:noFill/>
                    </a:lnB>
                  </a:tcPr>
                </a:tc>
                <a:extLst>
                  <a:ext uri="{0D108BD9-81ED-4DB2-BD59-A6C34878D82A}">
                    <a16:rowId xmlns:a16="http://schemas.microsoft.com/office/drawing/2014/main" val="1910180780"/>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MDM for Office 365 public preview and GA</a:t>
                      </a:r>
                    </a:p>
                  </a:txBody>
                  <a:tcPr marL="0" marR="0" marT="0" marB="179285">
                    <a:lnL>
                      <a:noFill/>
                    </a:lnL>
                    <a:lnR>
                      <a:noFill/>
                    </a:lnR>
                    <a:lnT>
                      <a:noFill/>
                    </a:lnT>
                    <a:lnB>
                      <a:noFill/>
                    </a:lnB>
                  </a:tcPr>
                </a:tc>
                <a:extLst>
                  <a:ext uri="{0D108BD9-81ED-4DB2-BD59-A6C34878D82A}">
                    <a16:rowId xmlns:a16="http://schemas.microsoft.com/office/drawing/2014/main" val="4272584413"/>
                  </a:ext>
                </a:extLst>
              </a:tr>
              <a:tr h="478093">
                <a:tc>
                  <a:txBody>
                    <a:bodyPr/>
                    <a:lstStyle/>
                    <a:p>
                      <a:pPr algn="l" fontAlgn="b"/>
                      <a:r>
                        <a:rPr lang="fr-FR" sz="2000" b="0" i="0" u="none" strike="noStrike">
                          <a:solidFill>
                            <a:schemeClr val="bg2"/>
                          </a:solidFill>
                          <a:effectLst/>
                          <a:latin typeface="Segoe UI Semilight" panose="020B0402040204020203" pitchFamily="34" charset="0"/>
                          <a:cs typeface="Segoe UI Semilight" panose="020B0402040204020203" pitchFamily="34" charset="0"/>
                        </a:rPr>
                        <a:t>Azure Media Services Content Protection</a:t>
                      </a:r>
                    </a:p>
                  </a:txBody>
                  <a:tcPr marL="0" marR="0" marT="0" marB="179285">
                    <a:lnL>
                      <a:noFill/>
                    </a:lnL>
                    <a:lnR>
                      <a:noFill/>
                    </a:lnR>
                    <a:lnT>
                      <a:noFill/>
                    </a:lnT>
                    <a:lnB>
                      <a:noFill/>
                    </a:lnB>
                  </a:tcPr>
                </a:tc>
                <a:extLst>
                  <a:ext uri="{0D108BD9-81ED-4DB2-BD59-A6C34878D82A}">
                    <a16:rowId xmlns:a16="http://schemas.microsoft.com/office/drawing/2014/main" val="509267870"/>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Mobile Engagement</a:t>
                      </a:r>
                    </a:p>
                  </a:txBody>
                  <a:tcPr marL="0" marR="0" marT="0" marB="179285">
                    <a:lnL>
                      <a:noFill/>
                    </a:lnL>
                    <a:lnR>
                      <a:noFill/>
                    </a:lnR>
                    <a:lnT>
                      <a:noFill/>
                    </a:lnT>
                    <a:lnB>
                      <a:noFill/>
                    </a:lnB>
                  </a:tcPr>
                </a:tc>
                <a:extLst>
                  <a:ext uri="{0D108BD9-81ED-4DB2-BD59-A6C34878D82A}">
                    <a16:rowId xmlns:a16="http://schemas.microsoft.com/office/drawing/2014/main" val="271113773"/>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Node.js Tools for Visual Studio</a:t>
                      </a:r>
                    </a:p>
                  </a:txBody>
                  <a:tcPr marL="0" marR="0" marT="0" marB="179285">
                    <a:lnL>
                      <a:noFill/>
                    </a:lnL>
                    <a:lnR>
                      <a:noFill/>
                    </a:lnR>
                    <a:lnT>
                      <a:noFill/>
                    </a:lnT>
                    <a:lnB>
                      <a:noFill/>
                    </a:lnB>
                  </a:tcPr>
                </a:tc>
                <a:extLst>
                  <a:ext uri="{0D108BD9-81ED-4DB2-BD59-A6C34878D82A}">
                    <a16:rowId xmlns:a16="http://schemas.microsoft.com/office/drawing/2014/main" val="393775443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Visual Studio 2013 updates</a:t>
                      </a:r>
                    </a:p>
                  </a:txBody>
                  <a:tcPr marL="0" marR="0" marT="0" marB="179285">
                    <a:lnL>
                      <a:noFill/>
                    </a:lnL>
                    <a:lnR>
                      <a:noFill/>
                    </a:lnR>
                    <a:lnT>
                      <a:noFill/>
                    </a:lnT>
                    <a:lnB>
                      <a:noFill/>
                    </a:lnB>
                  </a:tcPr>
                </a:tc>
                <a:extLst>
                  <a:ext uri="{0D108BD9-81ED-4DB2-BD59-A6C34878D82A}">
                    <a16:rowId xmlns:a16="http://schemas.microsoft.com/office/drawing/2014/main" val="241766588"/>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Auto-HA for SQL Server VM</a:t>
                      </a:r>
                    </a:p>
                  </a:txBody>
                  <a:tcPr marL="0" marR="0" marT="0" marB="179285">
                    <a:lnL>
                      <a:noFill/>
                    </a:lnL>
                    <a:lnR>
                      <a:noFill/>
                    </a:lnR>
                    <a:lnT>
                      <a:noFill/>
                    </a:lnT>
                    <a:lnB>
                      <a:noFill/>
                    </a:lnB>
                  </a:tcPr>
                </a:tc>
                <a:extLst>
                  <a:ext uri="{0D108BD9-81ED-4DB2-BD59-A6C34878D82A}">
                    <a16:rowId xmlns:a16="http://schemas.microsoft.com/office/drawing/2014/main" val="230836092"/>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Auto-Patching and Backup for SQL Server VMs</a:t>
                      </a:r>
                    </a:p>
                  </a:txBody>
                  <a:tcPr marL="0" marR="0" marT="0" marB="179285">
                    <a:lnL>
                      <a:noFill/>
                    </a:lnL>
                    <a:lnR>
                      <a:noFill/>
                    </a:lnR>
                    <a:lnT>
                      <a:noFill/>
                    </a:lnT>
                    <a:lnB>
                      <a:noFill/>
                    </a:lnB>
                  </a:tcPr>
                </a:tc>
                <a:extLst>
                  <a:ext uri="{0D108BD9-81ED-4DB2-BD59-A6C34878D82A}">
                    <a16:rowId xmlns:a16="http://schemas.microsoft.com/office/drawing/2014/main" val="302979554"/>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SQL Database Increased Compatibility</a:t>
                      </a:r>
                    </a:p>
                  </a:txBody>
                  <a:tcPr marL="0" marR="0" marT="0" marB="179285">
                    <a:lnL>
                      <a:noFill/>
                    </a:lnL>
                    <a:lnR>
                      <a:noFill/>
                    </a:lnR>
                    <a:lnT>
                      <a:noFill/>
                    </a:lnT>
                    <a:lnB>
                      <a:noFill/>
                    </a:lnB>
                  </a:tcPr>
                </a:tc>
                <a:extLst>
                  <a:ext uri="{0D108BD9-81ED-4DB2-BD59-A6C34878D82A}">
                    <a16:rowId xmlns:a16="http://schemas.microsoft.com/office/drawing/2014/main" val="2228604224"/>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AD Connect Health pub preview</a:t>
                      </a:r>
                    </a:p>
                  </a:txBody>
                  <a:tcPr marL="0" marR="0" marT="0" marB="179285">
                    <a:lnL>
                      <a:noFill/>
                    </a:lnL>
                    <a:lnR>
                      <a:noFill/>
                    </a:lnR>
                    <a:lnT>
                      <a:noFill/>
                    </a:lnT>
                    <a:lnB>
                      <a:noFill/>
                    </a:lnB>
                  </a:tcPr>
                </a:tc>
                <a:extLst>
                  <a:ext uri="{0D108BD9-81ED-4DB2-BD59-A6C34878D82A}">
                    <a16:rowId xmlns:a16="http://schemas.microsoft.com/office/drawing/2014/main" val="1181534194"/>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AD MFA Per App / Conditional access pub preview</a:t>
                      </a:r>
                    </a:p>
                  </a:txBody>
                  <a:tcPr marL="0" marR="0" marT="0" marB="179285">
                    <a:lnL>
                      <a:noFill/>
                    </a:lnL>
                    <a:lnR>
                      <a:noFill/>
                    </a:lnR>
                    <a:lnT>
                      <a:noFill/>
                    </a:lnT>
                    <a:lnB>
                      <a:noFill/>
                    </a:lnB>
                  </a:tcPr>
                </a:tc>
                <a:extLst>
                  <a:ext uri="{0D108BD9-81ED-4DB2-BD59-A6C34878D82A}">
                    <a16:rowId xmlns:a16="http://schemas.microsoft.com/office/drawing/2014/main" val="2059944426"/>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RMS controlled user deployment</a:t>
                      </a:r>
                    </a:p>
                  </a:txBody>
                  <a:tcPr marL="0" marR="0" marT="0" marB="179285">
                    <a:lnL>
                      <a:noFill/>
                    </a:lnL>
                    <a:lnR>
                      <a:noFill/>
                    </a:lnR>
                    <a:lnT>
                      <a:noFill/>
                    </a:lnT>
                    <a:lnB>
                      <a:noFill/>
                    </a:lnB>
                  </a:tcPr>
                </a:tc>
                <a:extLst>
                  <a:ext uri="{0D108BD9-81ED-4DB2-BD59-A6C34878D82A}">
                    <a16:rowId xmlns:a16="http://schemas.microsoft.com/office/drawing/2014/main" val="4105136637"/>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RMS departmental templates pub preview</a:t>
                      </a:r>
                    </a:p>
                  </a:txBody>
                  <a:tcPr marL="0" marR="0" marT="0" marB="179285">
                    <a:lnL>
                      <a:noFill/>
                    </a:lnL>
                    <a:lnR>
                      <a:noFill/>
                    </a:lnR>
                    <a:lnT>
                      <a:noFill/>
                    </a:lnT>
                    <a:lnB>
                      <a:noFill/>
                    </a:lnB>
                  </a:tcPr>
                </a:tc>
                <a:extLst>
                  <a:ext uri="{0D108BD9-81ED-4DB2-BD59-A6C34878D82A}">
                    <a16:rowId xmlns:a16="http://schemas.microsoft.com/office/drawing/2014/main" val="319528391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Site Recovery SAN Replication</a:t>
                      </a:r>
                    </a:p>
                  </a:txBody>
                  <a:tcPr marL="0" marR="0" marT="0" marB="179285">
                    <a:lnL>
                      <a:noFill/>
                    </a:lnL>
                    <a:lnR>
                      <a:noFill/>
                    </a:lnR>
                    <a:lnT>
                      <a:noFill/>
                    </a:lnT>
                    <a:lnB>
                      <a:noFill/>
                    </a:lnB>
                  </a:tcPr>
                </a:tc>
                <a:extLst>
                  <a:ext uri="{0D108BD9-81ED-4DB2-BD59-A6C34878D82A}">
                    <a16:rowId xmlns:a16="http://schemas.microsoft.com/office/drawing/2014/main" val="3542346788"/>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ASP.NET 5 Preview</a:t>
                      </a:r>
                    </a:p>
                  </a:txBody>
                  <a:tcPr marL="0" marR="0" marT="0" marB="179285">
                    <a:lnL>
                      <a:noFill/>
                    </a:lnL>
                    <a:lnR>
                      <a:noFill/>
                    </a:lnR>
                    <a:lnT>
                      <a:noFill/>
                    </a:lnT>
                    <a:lnB>
                      <a:noFill/>
                    </a:lnB>
                  </a:tcPr>
                </a:tc>
                <a:extLst>
                  <a:ext uri="{0D108BD9-81ED-4DB2-BD59-A6C34878D82A}">
                    <a16:rowId xmlns:a16="http://schemas.microsoft.com/office/drawing/2014/main" val="122967885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SDK 2.5.1</a:t>
                      </a:r>
                    </a:p>
                  </a:txBody>
                  <a:tcPr marL="0" marR="0" marT="0" marB="179285">
                    <a:lnL>
                      <a:noFill/>
                    </a:lnL>
                    <a:lnR>
                      <a:noFill/>
                    </a:lnR>
                    <a:lnT>
                      <a:noFill/>
                    </a:lnT>
                    <a:lnB>
                      <a:noFill/>
                    </a:lnB>
                  </a:tcPr>
                </a:tc>
                <a:extLst>
                  <a:ext uri="{0D108BD9-81ED-4DB2-BD59-A6C34878D82A}">
                    <a16:rowId xmlns:a16="http://schemas.microsoft.com/office/drawing/2014/main" val="282177608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Team Foundation Server 2015 preview</a:t>
                      </a:r>
                    </a:p>
                  </a:txBody>
                  <a:tcPr marL="0" marR="0" marT="0" marB="179285">
                    <a:lnL>
                      <a:noFill/>
                    </a:lnL>
                    <a:lnR>
                      <a:noFill/>
                    </a:lnR>
                    <a:lnT>
                      <a:noFill/>
                    </a:lnT>
                    <a:lnB>
                      <a:noFill/>
                    </a:lnB>
                  </a:tcPr>
                </a:tc>
                <a:extLst>
                  <a:ext uri="{0D108BD9-81ED-4DB2-BD59-A6C34878D82A}">
                    <a16:rowId xmlns:a16="http://schemas.microsoft.com/office/drawing/2014/main" val="1170927811"/>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Machine Learning GA</a:t>
                      </a:r>
                    </a:p>
                  </a:txBody>
                  <a:tcPr marL="0" marR="0" marT="0" marB="179285">
                    <a:lnL>
                      <a:noFill/>
                    </a:lnL>
                    <a:lnR>
                      <a:noFill/>
                    </a:lnR>
                    <a:lnT>
                      <a:noFill/>
                    </a:lnT>
                    <a:lnB>
                      <a:noFill/>
                    </a:lnB>
                  </a:tcPr>
                </a:tc>
                <a:extLst>
                  <a:ext uri="{0D108BD9-81ED-4DB2-BD59-A6C34878D82A}">
                    <a16:rowId xmlns:a16="http://schemas.microsoft.com/office/drawing/2014/main" val="2896550118"/>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HDInsight for Linux Pub Preview</a:t>
                      </a:r>
                    </a:p>
                  </a:txBody>
                  <a:tcPr marL="0" marR="0" marT="0" marB="179285">
                    <a:lnL>
                      <a:noFill/>
                    </a:lnL>
                    <a:lnR>
                      <a:noFill/>
                    </a:lnR>
                    <a:lnT>
                      <a:noFill/>
                    </a:lnT>
                    <a:lnB>
                      <a:noFill/>
                    </a:lnB>
                  </a:tcPr>
                </a:tc>
                <a:extLst>
                  <a:ext uri="{0D108BD9-81ED-4DB2-BD59-A6C34878D82A}">
                    <a16:rowId xmlns:a16="http://schemas.microsoft.com/office/drawing/2014/main" val="3093615594"/>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HDInsight Support for Hadoop 2.6 pub preview</a:t>
                      </a:r>
                    </a:p>
                  </a:txBody>
                  <a:tcPr marL="0" marR="0" marT="0" marB="179285">
                    <a:lnL>
                      <a:noFill/>
                    </a:lnL>
                    <a:lnR>
                      <a:noFill/>
                    </a:lnR>
                    <a:lnT>
                      <a:noFill/>
                    </a:lnT>
                    <a:lnB>
                      <a:noFill/>
                    </a:lnB>
                  </a:tcPr>
                </a:tc>
                <a:extLst>
                  <a:ext uri="{0D108BD9-81ED-4DB2-BD59-A6C34878D82A}">
                    <a16:rowId xmlns:a16="http://schemas.microsoft.com/office/drawing/2014/main" val="3847685404"/>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SQL Database security feature - Data Masking pub preview</a:t>
                      </a:r>
                    </a:p>
                  </a:txBody>
                  <a:tcPr marL="0" marR="0" marT="0" marB="179285">
                    <a:lnL>
                      <a:noFill/>
                    </a:lnL>
                    <a:lnR>
                      <a:noFill/>
                    </a:lnR>
                    <a:lnT>
                      <a:noFill/>
                    </a:lnT>
                    <a:lnB>
                      <a:noFill/>
                    </a:lnB>
                  </a:tcPr>
                </a:tc>
                <a:extLst>
                  <a:ext uri="{0D108BD9-81ED-4DB2-BD59-A6C34878D82A}">
                    <a16:rowId xmlns:a16="http://schemas.microsoft.com/office/drawing/2014/main" val="3575823102"/>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SQL Database security features - Encryption</a:t>
                      </a:r>
                    </a:p>
                  </a:txBody>
                  <a:tcPr marL="0" marR="0" marT="0" marB="179285">
                    <a:lnL>
                      <a:noFill/>
                    </a:lnL>
                    <a:lnR>
                      <a:noFill/>
                    </a:lnR>
                    <a:lnT>
                      <a:noFill/>
                    </a:lnT>
                    <a:lnB>
                      <a:noFill/>
                    </a:lnB>
                  </a:tcPr>
                </a:tc>
                <a:extLst>
                  <a:ext uri="{0D108BD9-81ED-4DB2-BD59-A6C34878D82A}">
                    <a16:rowId xmlns:a16="http://schemas.microsoft.com/office/drawing/2014/main" val="2349930998"/>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SQL Database security features - Row Level security</a:t>
                      </a:r>
                    </a:p>
                  </a:txBody>
                  <a:tcPr marL="0" marR="0" marT="0" marB="179285">
                    <a:lnL>
                      <a:noFill/>
                    </a:lnL>
                    <a:lnR>
                      <a:noFill/>
                    </a:lnR>
                    <a:lnT>
                      <a:noFill/>
                    </a:lnT>
                    <a:lnB>
                      <a:noFill/>
                    </a:lnB>
                  </a:tcPr>
                </a:tc>
                <a:extLst>
                  <a:ext uri="{0D108BD9-81ED-4DB2-BD59-A6C34878D82A}">
                    <a16:rowId xmlns:a16="http://schemas.microsoft.com/office/drawing/2014/main" val="457936728"/>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AD:  API for SIEM</a:t>
                      </a:r>
                    </a:p>
                  </a:txBody>
                  <a:tcPr marL="0" marR="0" marT="0" marB="179285">
                    <a:lnL>
                      <a:noFill/>
                    </a:lnL>
                    <a:lnR>
                      <a:noFill/>
                    </a:lnR>
                    <a:lnT>
                      <a:noFill/>
                    </a:lnT>
                    <a:lnB>
                      <a:noFill/>
                    </a:lnB>
                  </a:tcPr>
                </a:tc>
                <a:extLst>
                  <a:ext uri="{0D108BD9-81ED-4DB2-BD59-A6C34878D82A}">
                    <a16:rowId xmlns:a16="http://schemas.microsoft.com/office/drawing/2014/main" val="2868811926"/>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Microsoft Intune monthly updates</a:t>
                      </a:r>
                    </a:p>
                  </a:txBody>
                  <a:tcPr marL="0" marR="0" marT="0" marB="179285">
                    <a:lnL>
                      <a:noFill/>
                    </a:lnL>
                    <a:lnR>
                      <a:noFill/>
                    </a:lnR>
                    <a:lnT>
                      <a:noFill/>
                    </a:lnT>
                    <a:lnB>
                      <a:noFill/>
                    </a:lnB>
                  </a:tcPr>
                </a:tc>
                <a:extLst>
                  <a:ext uri="{0D108BD9-81ED-4DB2-BD59-A6C34878D82A}">
                    <a16:rowId xmlns:a16="http://schemas.microsoft.com/office/drawing/2014/main" val="4103734995"/>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Remote Desktop Client for Windows Phone 8.1</a:t>
                      </a:r>
                    </a:p>
                  </a:txBody>
                  <a:tcPr marL="0" marR="0" marT="0" marB="179285">
                    <a:lnL>
                      <a:noFill/>
                    </a:lnL>
                    <a:lnR>
                      <a:noFill/>
                    </a:lnR>
                    <a:lnT>
                      <a:noFill/>
                    </a:lnT>
                    <a:lnB>
                      <a:noFill/>
                    </a:lnB>
                  </a:tcPr>
                </a:tc>
                <a:extLst>
                  <a:ext uri="{0D108BD9-81ED-4DB2-BD59-A6C34878D82A}">
                    <a16:rowId xmlns:a16="http://schemas.microsoft.com/office/drawing/2014/main" val="2643017134"/>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App Service</a:t>
                      </a:r>
                    </a:p>
                  </a:txBody>
                  <a:tcPr marL="0" marR="0" marT="0" marB="179285">
                    <a:lnL>
                      <a:noFill/>
                    </a:lnL>
                    <a:lnR>
                      <a:noFill/>
                    </a:lnR>
                    <a:lnT>
                      <a:noFill/>
                    </a:lnT>
                    <a:lnB>
                      <a:noFill/>
                    </a:lnB>
                  </a:tcPr>
                </a:tc>
                <a:extLst>
                  <a:ext uri="{0D108BD9-81ED-4DB2-BD59-A6C34878D82A}">
                    <a16:rowId xmlns:a16="http://schemas.microsoft.com/office/drawing/2014/main" val="1656947061"/>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CDN Integration</a:t>
                      </a:r>
                    </a:p>
                  </a:txBody>
                  <a:tcPr marL="0" marR="0" marT="0" marB="179285">
                    <a:lnL>
                      <a:noFill/>
                    </a:lnL>
                    <a:lnR>
                      <a:noFill/>
                    </a:lnR>
                    <a:lnT>
                      <a:noFill/>
                    </a:lnT>
                    <a:lnB>
                      <a:noFill/>
                    </a:lnB>
                  </a:tcPr>
                </a:tc>
                <a:extLst>
                  <a:ext uri="{0D108BD9-81ED-4DB2-BD59-A6C34878D82A}">
                    <a16:rowId xmlns:a16="http://schemas.microsoft.com/office/drawing/2014/main" val="333031851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Media Encoder Premium</a:t>
                      </a:r>
                    </a:p>
                  </a:txBody>
                  <a:tcPr marL="0" marR="0" marT="0" marB="179285">
                    <a:lnL>
                      <a:noFill/>
                    </a:lnL>
                    <a:lnR>
                      <a:noFill/>
                    </a:lnR>
                    <a:lnT>
                      <a:noFill/>
                    </a:lnT>
                    <a:lnB>
                      <a:noFill/>
                    </a:lnB>
                  </a:tcPr>
                </a:tc>
                <a:extLst>
                  <a:ext uri="{0D108BD9-81ED-4DB2-BD59-A6C34878D82A}">
                    <a16:rowId xmlns:a16="http://schemas.microsoft.com/office/drawing/2014/main" val="4077000510"/>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AD Premium &amp; Basic in CSP</a:t>
                      </a:r>
                    </a:p>
                  </a:txBody>
                  <a:tcPr marL="0" marR="0" marT="0" marB="179285">
                    <a:lnL>
                      <a:noFill/>
                    </a:lnL>
                    <a:lnR>
                      <a:noFill/>
                    </a:lnR>
                    <a:lnT>
                      <a:noFill/>
                    </a:lnT>
                    <a:lnB>
                      <a:noFill/>
                    </a:lnB>
                  </a:tcPr>
                </a:tc>
                <a:extLst>
                  <a:ext uri="{0D108BD9-81ED-4DB2-BD59-A6C34878D82A}">
                    <a16:rowId xmlns:a16="http://schemas.microsoft.com/office/drawing/2014/main" val="2192273560"/>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IoT Suite</a:t>
                      </a:r>
                    </a:p>
                  </a:txBody>
                  <a:tcPr marL="0" marR="0" marT="0" marB="179285">
                    <a:lnL>
                      <a:noFill/>
                    </a:lnL>
                    <a:lnR>
                      <a:noFill/>
                    </a:lnR>
                    <a:lnT>
                      <a:noFill/>
                    </a:lnT>
                    <a:lnB>
                      <a:noFill/>
                    </a:lnB>
                  </a:tcPr>
                </a:tc>
                <a:extLst>
                  <a:ext uri="{0D108BD9-81ED-4DB2-BD59-A6C34878D82A}">
                    <a16:rowId xmlns:a16="http://schemas.microsoft.com/office/drawing/2014/main" val="3387432375"/>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Windows Server Containers</a:t>
                      </a:r>
                    </a:p>
                  </a:txBody>
                  <a:tcPr marL="0" marR="0" marT="0" marB="179285">
                    <a:lnL>
                      <a:noFill/>
                    </a:lnL>
                    <a:lnR>
                      <a:noFill/>
                    </a:lnR>
                    <a:lnT>
                      <a:noFill/>
                    </a:lnT>
                    <a:lnB>
                      <a:noFill/>
                    </a:lnB>
                  </a:tcPr>
                </a:tc>
                <a:extLst>
                  <a:ext uri="{0D108BD9-81ED-4DB2-BD59-A6C34878D82A}">
                    <a16:rowId xmlns:a16="http://schemas.microsoft.com/office/drawing/2014/main" val="4283864186"/>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Hyper-V Containers</a:t>
                      </a:r>
                    </a:p>
                  </a:txBody>
                  <a:tcPr marL="0" marR="0" marT="0" marB="179285">
                    <a:lnL>
                      <a:noFill/>
                    </a:lnL>
                    <a:lnR>
                      <a:noFill/>
                    </a:lnR>
                    <a:lnT>
                      <a:noFill/>
                    </a:lnT>
                    <a:lnB>
                      <a:noFill/>
                    </a:lnB>
                  </a:tcPr>
                </a:tc>
                <a:extLst>
                  <a:ext uri="{0D108BD9-81ED-4DB2-BD59-A6C34878D82A}">
                    <a16:rowId xmlns:a16="http://schemas.microsoft.com/office/drawing/2014/main" val="3601494811"/>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Windows Server Nano Server</a:t>
                      </a:r>
                    </a:p>
                  </a:txBody>
                  <a:tcPr marL="0" marR="0" marT="0" marB="179285">
                    <a:lnL>
                      <a:noFill/>
                    </a:lnL>
                    <a:lnR>
                      <a:noFill/>
                    </a:lnR>
                    <a:lnT>
                      <a:noFill/>
                    </a:lnT>
                    <a:lnB>
                      <a:noFill/>
                    </a:lnB>
                  </a:tcPr>
                </a:tc>
                <a:extLst>
                  <a:ext uri="{0D108BD9-81ED-4DB2-BD59-A6C34878D82A}">
                    <a16:rowId xmlns:a16="http://schemas.microsoft.com/office/drawing/2014/main" val="4240528429"/>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Media Player GA</a:t>
                      </a:r>
                    </a:p>
                  </a:txBody>
                  <a:tcPr marL="0" marR="0" marT="0" marB="179285">
                    <a:lnL>
                      <a:noFill/>
                    </a:lnL>
                    <a:lnR>
                      <a:noFill/>
                    </a:lnR>
                    <a:lnT>
                      <a:noFill/>
                    </a:lnT>
                    <a:lnB>
                      <a:noFill/>
                    </a:lnB>
                  </a:tcPr>
                </a:tc>
                <a:extLst>
                  <a:ext uri="{0D108BD9-81ED-4DB2-BD59-A6C34878D82A}">
                    <a16:rowId xmlns:a16="http://schemas.microsoft.com/office/drawing/2014/main" val="3769670561"/>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Service Fabric</a:t>
                      </a:r>
                    </a:p>
                  </a:txBody>
                  <a:tcPr marL="0" marR="0" marT="0" marB="179285">
                    <a:lnL>
                      <a:noFill/>
                    </a:lnL>
                    <a:lnR>
                      <a:noFill/>
                    </a:lnR>
                    <a:lnT>
                      <a:noFill/>
                    </a:lnT>
                    <a:lnB>
                      <a:noFill/>
                    </a:lnB>
                  </a:tcPr>
                </a:tc>
                <a:extLst>
                  <a:ext uri="{0D108BD9-81ED-4DB2-BD59-A6C34878D82A}">
                    <a16:rowId xmlns:a16="http://schemas.microsoft.com/office/drawing/2014/main" val="3327252242"/>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a:t>
                      </a:r>
                      <a:r>
                        <a:rPr lang="en-US" sz="2000" b="0" i="0" u="none" strike="noStrike" dirty="0" err="1">
                          <a:solidFill>
                            <a:schemeClr val="bg2"/>
                          </a:solidFill>
                          <a:effectLst/>
                          <a:latin typeface="Segoe UI Semilight" panose="020B0402040204020203" pitchFamily="34" charset="0"/>
                          <a:cs typeface="Segoe UI Semilight" panose="020B0402040204020203" pitchFamily="34" charset="0"/>
                        </a:rPr>
                        <a:t>IoT</a:t>
                      </a:r>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 Suite</a:t>
                      </a:r>
                    </a:p>
                  </a:txBody>
                  <a:tcPr marL="0" marR="0" marT="0" marB="179285">
                    <a:lnL>
                      <a:noFill/>
                    </a:lnL>
                    <a:lnR>
                      <a:noFill/>
                    </a:lnR>
                    <a:lnT>
                      <a:noFill/>
                    </a:lnT>
                    <a:lnB>
                      <a:noFill/>
                    </a:lnB>
                  </a:tcPr>
                </a:tc>
                <a:extLst>
                  <a:ext uri="{0D108BD9-81ED-4DB2-BD59-A6C34878D82A}">
                    <a16:rowId xmlns:a16="http://schemas.microsoft.com/office/drawing/2014/main" val="2898087214"/>
                  </a:ext>
                </a:extLst>
              </a:tr>
              <a:tr h="776902">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Site Recovery: Protect VMWare and Physical Servers </a:t>
                      </a:r>
                      <a:br>
                        <a:rPr lang="en-US" sz="2000" b="0" i="0" u="none" strike="noStrike" dirty="0">
                          <a:solidFill>
                            <a:schemeClr val="bg2"/>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in Public Preview</a:t>
                      </a:r>
                    </a:p>
                  </a:txBody>
                  <a:tcPr marL="0" marR="0" marT="0" marB="179285">
                    <a:lnL>
                      <a:noFill/>
                    </a:lnL>
                    <a:lnR>
                      <a:noFill/>
                    </a:lnR>
                    <a:lnT>
                      <a:noFill/>
                    </a:lnT>
                    <a:lnB>
                      <a:noFill/>
                    </a:lnB>
                  </a:tcPr>
                </a:tc>
                <a:extLst>
                  <a:ext uri="{0D108BD9-81ED-4DB2-BD59-A6C34878D82A}">
                    <a16:rowId xmlns:a16="http://schemas.microsoft.com/office/drawing/2014/main" val="1869971059"/>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Backup Generally Available </a:t>
                      </a:r>
                    </a:p>
                  </a:txBody>
                  <a:tcPr marL="0" marR="0" marT="0" marB="179285">
                    <a:lnL>
                      <a:noFill/>
                    </a:lnL>
                    <a:lnR>
                      <a:noFill/>
                    </a:lnR>
                    <a:lnT>
                      <a:noFill/>
                    </a:lnT>
                    <a:lnB>
                      <a:noFill/>
                    </a:lnB>
                  </a:tcPr>
                </a:tc>
                <a:extLst>
                  <a:ext uri="{0D108BD9-81ED-4DB2-BD59-A6C34878D82A}">
                    <a16:rowId xmlns:a16="http://schemas.microsoft.com/office/drawing/2014/main" val="2932680333"/>
                  </a:ext>
                </a:extLst>
              </a:tr>
              <a:tr h="776902">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Azure API Management Premium simplifies high availability and massive scale for APIs</a:t>
                      </a:r>
                    </a:p>
                  </a:txBody>
                  <a:tcPr marL="0" marR="0" marT="0" marB="179285">
                    <a:lnL>
                      <a:noFill/>
                    </a:lnL>
                    <a:lnR>
                      <a:noFill/>
                    </a:lnR>
                    <a:lnT>
                      <a:noFill/>
                    </a:lnT>
                    <a:lnB>
                      <a:noFill/>
                    </a:lnB>
                  </a:tcPr>
                </a:tc>
                <a:extLst>
                  <a:ext uri="{0D108BD9-81ED-4DB2-BD59-A6C34878D82A}">
                    <a16:rowId xmlns:a16="http://schemas.microsoft.com/office/drawing/2014/main" val="49569833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ExpressRoute for Office 365</a:t>
                      </a:r>
                    </a:p>
                  </a:txBody>
                  <a:tcPr marL="0" marR="0" marT="0" marB="179285">
                    <a:lnL>
                      <a:noFill/>
                    </a:lnL>
                    <a:lnR>
                      <a:noFill/>
                    </a:lnR>
                    <a:lnT>
                      <a:noFill/>
                    </a:lnT>
                    <a:lnB>
                      <a:noFill/>
                    </a:lnB>
                  </a:tcPr>
                </a:tc>
                <a:extLst>
                  <a:ext uri="{0D108BD9-81ED-4DB2-BD59-A6C34878D82A}">
                    <a16:rowId xmlns:a16="http://schemas.microsoft.com/office/drawing/2014/main" val="55436561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Active Directory Dynamic Membership For Groups</a:t>
                      </a:r>
                    </a:p>
                  </a:txBody>
                  <a:tcPr marL="0" marR="0" marT="0" marB="179285">
                    <a:lnL>
                      <a:noFill/>
                    </a:lnL>
                    <a:lnR>
                      <a:noFill/>
                    </a:lnR>
                    <a:lnT>
                      <a:noFill/>
                    </a:lnT>
                    <a:lnB>
                      <a:noFill/>
                    </a:lnB>
                  </a:tcPr>
                </a:tc>
                <a:extLst>
                  <a:ext uri="{0D108BD9-81ED-4DB2-BD59-A6C34878D82A}">
                    <a16:rowId xmlns:a16="http://schemas.microsoft.com/office/drawing/2014/main" val="116120269"/>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Automatic Password Change for Social Media Shared Accounts</a:t>
                      </a:r>
                    </a:p>
                  </a:txBody>
                  <a:tcPr marL="0" marR="0" marT="0" marB="179285">
                    <a:lnL>
                      <a:noFill/>
                    </a:lnL>
                    <a:lnR>
                      <a:noFill/>
                    </a:lnR>
                    <a:lnT>
                      <a:noFill/>
                    </a:lnT>
                    <a:lnB>
                      <a:noFill/>
                    </a:lnB>
                  </a:tcPr>
                </a:tc>
                <a:extLst>
                  <a:ext uri="{0D108BD9-81ED-4DB2-BD59-A6C34878D82A}">
                    <a16:rowId xmlns:a16="http://schemas.microsoft.com/office/drawing/2014/main" val="1581704206"/>
                  </a:ext>
                </a:extLst>
              </a:tr>
              <a:tr h="478093">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Compute-Intensive A10 and A11 Virtual Machine Instances</a:t>
                      </a:r>
                    </a:p>
                  </a:txBody>
                  <a:tcPr marL="0" marR="0" marT="0" marB="179285">
                    <a:lnL>
                      <a:noFill/>
                    </a:lnL>
                    <a:lnR>
                      <a:noFill/>
                    </a:lnR>
                    <a:lnT>
                      <a:noFill/>
                    </a:lnT>
                    <a:lnB>
                      <a:noFill/>
                    </a:lnB>
                  </a:tcPr>
                </a:tc>
                <a:extLst>
                  <a:ext uri="{0D108BD9-81ED-4DB2-BD59-A6C34878D82A}">
                    <a16:rowId xmlns:a16="http://schemas.microsoft.com/office/drawing/2014/main" val="1301369183"/>
                  </a:ext>
                </a:extLst>
              </a:tr>
              <a:tr h="776902">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Remote Desktop app for Windows Phone support for Gateway </a:t>
                      </a:r>
                      <a:br>
                        <a:rPr lang="en-US" sz="2000" b="0" i="0" u="none" strike="noStrike" dirty="0">
                          <a:solidFill>
                            <a:schemeClr val="bg2"/>
                          </a:solidFill>
                          <a:effectLst/>
                          <a:latin typeface="Segoe UI Semilight" panose="020B0402040204020203" pitchFamily="34" charset="0"/>
                          <a:cs typeface="Segoe UI Semilight" panose="020B0402040204020203" pitchFamily="34" charset="0"/>
                        </a:rPr>
                      </a:br>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and Remote Resources</a:t>
                      </a:r>
                    </a:p>
                  </a:txBody>
                  <a:tcPr marL="0" marR="0" marT="0" marB="179285">
                    <a:lnL>
                      <a:noFill/>
                    </a:lnL>
                    <a:lnR>
                      <a:noFill/>
                    </a:lnR>
                    <a:lnT>
                      <a:noFill/>
                    </a:lnT>
                    <a:lnB>
                      <a:noFill/>
                    </a:lnB>
                  </a:tcPr>
                </a:tc>
                <a:extLst>
                  <a:ext uri="{0D108BD9-81ED-4DB2-BD59-A6C34878D82A}">
                    <a16:rowId xmlns:a16="http://schemas.microsoft.com/office/drawing/2014/main" val="1709837304"/>
                  </a:ext>
                </a:extLst>
              </a:tr>
              <a:tr h="776902">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Informatica Cloud Agent availability in Linux and Windows Virtual Machines</a:t>
                      </a:r>
                    </a:p>
                  </a:txBody>
                  <a:tcPr marL="0" marR="0" marT="0" marB="179285">
                    <a:lnL>
                      <a:noFill/>
                    </a:lnL>
                    <a:lnR>
                      <a:noFill/>
                    </a:lnR>
                    <a:lnT>
                      <a:noFill/>
                    </a:lnT>
                    <a:lnB>
                      <a:noFill/>
                    </a:lnB>
                  </a:tcPr>
                </a:tc>
                <a:extLst>
                  <a:ext uri="{0D108BD9-81ED-4DB2-BD59-A6C34878D82A}">
                    <a16:rowId xmlns:a16="http://schemas.microsoft.com/office/drawing/2014/main" val="179224108"/>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DocumentDB Hadoop Connector</a:t>
                      </a:r>
                    </a:p>
                  </a:txBody>
                  <a:tcPr marL="0" marR="0" marT="0" marB="179285">
                    <a:lnL>
                      <a:noFill/>
                    </a:lnL>
                    <a:lnR>
                      <a:noFill/>
                    </a:lnR>
                    <a:lnT>
                      <a:noFill/>
                    </a:lnT>
                    <a:lnB>
                      <a:noFill/>
                    </a:lnB>
                  </a:tcPr>
                </a:tc>
                <a:extLst>
                  <a:ext uri="{0D108BD9-81ED-4DB2-BD59-A6C34878D82A}">
                    <a16:rowId xmlns:a16="http://schemas.microsoft.com/office/drawing/2014/main" val="1449559895"/>
                  </a:ext>
                </a:extLst>
              </a:tr>
              <a:tr h="478093">
                <a:tc>
                  <a:txBody>
                    <a:bodyPr/>
                    <a:lstStyle/>
                    <a:p>
                      <a:pPr algn="l" fontAlgn="b"/>
                      <a:r>
                        <a:rPr lang="en-US" sz="2000" b="0" i="0" u="none" strike="noStrike">
                          <a:solidFill>
                            <a:schemeClr val="bg2"/>
                          </a:solidFill>
                          <a:effectLst/>
                          <a:latin typeface="Segoe UI Semilight" panose="020B0402040204020203" pitchFamily="34" charset="0"/>
                          <a:cs typeface="Segoe UI Semilight" panose="020B0402040204020203" pitchFamily="34" charset="0"/>
                        </a:rPr>
                        <a:t>Azure HDInsight support for more VM sizes</a:t>
                      </a:r>
                    </a:p>
                  </a:txBody>
                  <a:tcPr marL="0" marR="0" marT="0" marB="179285">
                    <a:lnL>
                      <a:noFill/>
                    </a:lnL>
                    <a:lnR>
                      <a:noFill/>
                    </a:lnR>
                    <a:lnT>
                      <a:noFill/>
                    </a:lnT>
                    <a:lnB>
                      <a:noFill/>
                    </a:lnB>
                  </a:tcPr>
                </a:tc>
                <a:extLst>
                  <a:ext uri="{0D108BD9-81ED-4DB2-BD59-A6C34878D82A}">
                    <a16:rowId xmlns:a16="http://schemas.microsoft.com/office/drawing/2014/main" val="2013597603"/>
                  </a:ext>
                </a:extLst>
              </a:tr>
              <a:tr h="1143256">
                <a:tc>
                  <a:txBody>
                    <a:bodyPr/>
                    <a:lstStyle/>
                    <a:p>
                      <a:pPr algn="l" fontAlgn="b"/>
                      <a:r>
                        <a:rPr lang="en-US" sz="2000" b="0" i="0" u="none" strike="noStrike" dirty="0">
                          <a:solidFill>
                            <a:schemeClr val="bg2"/>
                          </a:solidFill>
                          <a:effectLst/>
                          <a:latin typeface="Segoe UI Semilight" panose="020B0402040204020203" pitchFamily="34" charset="0"/>
                          <a:cs typeface="Segoe UI Semilight" panose="020B0402040204020203" pitchFamily="34" charset="0"/>
                        </a:rPr>
                        <a:t>Enterprise-Grade Array-Based Replication and Disaster Recovery with ASR and System Center GA</a:t>
                      </a:r>
                    </a:p>
                    <a:p>
                      <a:pPr algn="l" fontAlgn="b"/>
                      <a:endParaRPr lang="en-US" sz="2000" b="0" i="0" u="none" strike="noStrike" dirty="0">
                        <a:solidFill>
                          <a:schemeClr val="bg2"/>
                        </a:solidFill>
                        <a:effectLst/>
                        <a:latin typeface="Segoe UI Semilight" panose="020B0402040204020203" pitchFamily="34" charset="0"/>
                        <a:cs typeface="Segoe UI Semilight" panose="020B0402040204020203" pitchFamily="34" charset="0"/>
                      </a:endParaRPr>
                    </a:p>
                  </a:txBody>
                  <a:tcPr marL="0" marR="0" marT="0" marB="179285">
                    <a:lnL>
                      <a:noFill/>
                    </a:lnL>
                    <a:lnR>
                      <a:noFill/>
                    </a:lnR>
                    <a:lnT>
                      <a:noFill/>
                    </a:lnT>
                    <a:lnB>
                      <a:noFill/>
                    </a:lnB>
                  </a:tcPr>
                </a:tc>
                <a:extLst>
                  <a:ext uri="{0D108BD9-81ED-4DB2-BD59-A6C34878D82A}">
                    <a16:rowId xmlns:a16="http://schemas.microsoft.com/office/drawing/2014/main" val="1566536340"/>
                  </a:ext>
                </a:extLst>
              </a:tr>
            </a:tbl>
          </a:graphicData>
        </a:graphic>
      </p:graphicFrame>
      <p:sp>
        <p:nvSpPr>
          <p:cNvPr id="9" name="Title 1"/>
          <p:cNvSpPr txBox="1">
            <a:spLocks/>
          </p:cNvSpPr>
          <p:nvPr/>
        </p:nvSpPr>
        <p:spPr>
          <a:xfrm>
            <a:off x="5682" y="2081657"/>
            <a:ext cx="4297160" cy="156874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13528" b="0" i="0" u="none" strike="noStrike" kern="1200" cap="none" spc="-294" normalizeH="0" baseline="0" noProof="0">
                <a:ln w="3175">
                  <a:noFill/>
                </a:ln>
                <a:gradFill>
                  <a:gsLst>
                    <a:gs pos="1250">
                      <a:srgbClr val="FFFFFF"/>
                    </a:gs>
                    <a:gs pos="100000">
                      <a:srgbClr val="FFFFFF"/>
                    </a:gs>
                  </a:gsLst>
                  <a:lin ang="5400000" scaled="0"/>
                </a:gradFill>
                <a:effectLst/>
                <a:uLnTx/>
                <a:uFillTx/>
                <a:latin typeface="Segoe UI Light"/>
                <a:ea typeface="+mn-ea"/>
                <a:cs typeface="Segoe UI Semilight" panose="020B0402040204020203" pitchFamily="34" charset="0"/>
              </a:rPr>
              <a:t>500+</a:t>
            </a:r>
          </a:p>
        </p:txBody>
      </p:sp>
      <p:sp>
        <p:nvSpPr>
          <p:cNvPr id="10" name="Title 1"/>
          <p:cNvSpPr txBox="1">
            <a:spLocks/>
          </p:cNvSpPr>
          <p:nvPr/>
        </p:nvSpPr>
        <p:spPr>
          <a:xfrm>
            <a:off x="0" y="4122770"/>
            <a:ext cx="4302841" cy="1568743"/>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New releases in</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529" b="0" i="0" u="none" strike="noStrike" kern="1200" cap="none" spc="-49" normalizeH="0" baseline="0" noProof="0">
                <a:ln w="3175">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the last 12 months</a:t>
            </a:r>
          </a:p>
        </p:txBody>
      </p:sp>
      <p:cxnSp>
        <p:nvCxnSpPr>
          <p:cNvPr id="13" name="Straight Connector 12"/>
          <p:cNvCxnSpPr/>
          <p:nvPr/>
        </p:nvCxnSpPr>
        <p:spPr>
          <a:xfrm>
            <a:off x="1" y="3989855"/>
            <a:ext cx="12192000"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29440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2" presetClass="entr" presetSubtype="8" fill="hold" grpId="0" nodeType="withEffect">
                                  <p:stCondLst>
                                    <p:cond delay="75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ppt_x</p:attrName>
                                        </p:attrNameLst>
                                      </p:cBhvr>
                                      <p:tavLst>
                                        <p:tav tm="0">
                                          <p:val>
                                            <p:strVal val="#ppt_x-#ppt_w*1.125000"/>
                                          </p:val>
                                        </p:tav>
                                        <p:tav tm="100000">
                                          <p:val>
                                            <p:strVal val="#ppt_x"/>
                                          </p:val>
                                        </p:tav>
                                      </p:tavLst>
                                    </p:anim>
                                    <p:animEffect transition="in" filter="wipe(right)">
                                      <p:cBhvr>
                                        <p:cTn id="18" dur="500"/>
                                        <p:tgtEl>
                                          <p:spTgt spid="5"/>
                                        </p:tgtEl>
                                      </p:cBhvr>
                                    </p:animEffect>
                                  </p:childTnLst>
                                </p:cTn>
                              </p:par>
                              <p:par>
                                <p:cTn id="19" presetID="10" presetClass="entr" presetSubtype="0" fill="hold" nodeType="with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2750"/>
                                        <p:tgtEl>
                                          <p:spTgt spid="6"/>
                                        </p:tgtEl>
                                      </p:cBhvr>
                                    </p:animEffect>
                                  </p:childTnLst>
                                </p:cTn>
                              </p:par>
                              <p:par>
                                <p:cTn id="22" presetID="2" presetClass="entr" presetSubtype="4" fill="hold" nodeType="withEffect">
                                  <p:stCondLst>
                                    <p:cond delay="50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12000" fill="hold"/>
                                        <p:tgtEl>
                                          <p:spTgt spid="6"/>
                                        </p:tgtEl>
                                        <p:attrNameLst>
                                          <p:attrName>ppt_x</p:attrName>
                                        </p:attrNameLst>
                                      </p:cBhvr>
                                      <p:tavLst>
                                        <p:tav tm="0">
                                          <p:val>
                                            <p:strVal val="#ppt_x"/>
                                          </p:val>
                                        </p:tav>
                                        <p:tav tm="100000">
                                          <p:val>
                                            <p:strVal val="#ppt_x"/>
                                          </p:val>
                                        </p:tav>
                                      </p:tavLst>
                                    </p:anim>
                                    <p:anim calcmode="lin" valueType="num">
                                      <p:cBhvr additive="base">
                                        <p:cTn id="25" dur="12000" fill="hold"/>
                                        <p:tgtEl>
                                          <p:spTgt spid="6"/>
                                        </p:tgtEl>
                                        <p:attrNameLst>
                                          <p:attrName>ppt_y</p:attrName>
                                        </p:attrNameLst>
                                      </p:cBhvr>
                                      <p:tavLst>
                                        <p:tav tm="0">
                                          <p:val>
                                            <p:strVal val="1+#ppt_h/2"/>
                                          </p:val>
                                        </p:tav>
                                        <p:tav tm="100000">
                                          <p:val>
                                            <p:strVal val="#ppt_y"/>
                                          </p:val>
                                        </p:tav>
                                      </p:tavLst>
                                    </p:anim>
                                  </p:childTnLst>
                                </p:cTn>
                              </p:par>
                              <p:par>
                                <p:cTn id="26" presetID="10" presetClass="exit" presetSubtype="0" fill="hold" nodeType="withEffect">
                                  <p:stCondLst>
                                    <p:cond delay="9500"/>
                                  </p:stCondLst>
                                  <p:childTnLst>
                                    <p:animEffect transition="out" filter="fade">
                                      <p:cBhvr>
                                        <p:cTn id="27" dur="2500"/>
                                        <p:tgtEl>
                                          <p:spTgt spid="6"/>
                                        </p:tgtEl>
                                      </p:cBhvr>
                                    </p:animEffect>
                                    <p:set>
                                      <p:cBhvr>
                                        <p:cTn id="28" dur="1" fill="hold">
                                          <p:stCondLst>
                                            <p:cond delay="2499"/>
                                          </p:stCondLst>
                                        </p:cTn>
                                        <p:tgtEl>
                                          <p:spTgt spid="6"/>
                                        </p:tgtEl>
                                        <p:attrNameLst>
                                          <p:attrName>style.visibility</p:attrName>
                                        </p:attrNameLst>
                                      </p:cBhvr>
                                      <p:to>
                                        <p:strVal val="hidden"/>
                                      </p:to>
                                    </p:set>
                                  </p:childTnLst>
                                </p:cTn>
                              </p:par>
                              <p:par>
                                <p:cTn id="29" presetID="10" presetClass="exit" presetSubtype="0" fill="hold" grpId="1" nodeType="withEffect">
                                  <p:stCondLst>
                                    <p:cond delay="10500"/>
                                  </p:stCondLst>
                                  <p:childTnLst>
                                    <p:animEffect transition="out" filter="fade">
                                      <p:cBhvr>
                                        <p:cTn id="30" dur="500"/>
                                        <p:tgtEl>
                                          <p:spTgt spid="5"/>
                                        </p:tgtEl>
                                      </p:cBhvr>
                                    </p:animEffect>
                                    <p:set>
                                      <p:cBhvr>
                                        <p:cTn id="31" dur="1" fill="hold">
                                          <p:stCondLst>
                                            <p:cond delay="499"/>
                                          </p:stCondLst>
                                        </p:cTn>
                                        <p:tgtEl>
                                          <p:spTgt spid="5"/>
                                        </p:tgtEl>
                                        <p:attrNameLst>
                                          <p:attrName>style.visibility</p:attrName>
                                        </p:attrNameLst>
                                      </p:cBhvr>
                                      <p:to>
                                        <p:strVal val="hidden"/>
                                      </p:to>
                                    </p:set>
                                  </p:childTnLst>
                                </p:cTn>
                              </p:par>
                              <p:par>
                                <p:cTn id="32" presetID="63" presetClass="path" presetSubtype="0" accel="50000" decel="50000" fill="hold" grpId="1" nodeType="withEffect">
                                  <p:stCondLst>
                                    <p:cond delay="11750"/>
                                  </p:stCondLst>
                                  <p:childTnLst>
                                    <p:animMotion origin="layout" path="M -1.14118E-6 2.8098E-6 L 0.3227 2.8098E-6 " pathEditMode="relative" rAng="0" ptsTypes="AA">
                                      <p:cBhvr>
                                        <p:cTn id="33" dur="2000" fill="hold"/>
                                        <p:tgtEl>
                                          <p:spTgt spid="9"/>
                                        </p:tgtEl>
                                        <p:attrNameLst>
                                          <p:attrName>ppt_x</p:attrName>
                                          <p:attrName>ppt_y</p:attrName>
                                        </p:attrNameLst>
                                      </p:cBhvr>
                                      <p:rCtr x="16135" y="0"/>
                                    </p:animMotion>
                                  </p:childTnLst>
                                </p:cTn>
                              </p:par>
                              <p:par>
                                <p:cTn id="34" presetID="63" presetClass="path" presetSubtype="0" accel="50000" decel="50000" fill="hold" grpId="1" nodeType="withEffect">
                                  <p:stCondLst>
                                    <p:cond delay="11750"/>
                                  </p:stCondLst>
                                  <p:childTnLst>
                                    <p:animMotion origin="layout" path="M -1.14118E-6 2.8098E-6 L 0.3227 2.8098E-6 " pathEditMode="relative" rAng="0" ptsTypes="AA">
                                      <p:cBhvr>
                                        <p:cTn id="35" dur="2000" fill="hold"/>
                                        <p:tgtEl>
                                          <p:spTgt spid="10"/>
                                        </p:tgtEl>
                                        <p:attrNameLst>
                                          <p:attrName>ppt_x</p:attrName>
                                          <p:attrName>ppt_y</p:attrName>
                                        </p:attrNameLst>
                                      </p:cBhvr>
                                      <p:rCtr x="16135" y="0"/>
                                    </p:animMotion>
                                  </p:childTnLst>
                                </p:cTn>
                              </p:par>
                              <p:par>
                                <p:cTn id="36" presetID="3" presetClass="emph" presetSubtype="2" fill="hold" grpId="2" nodeType="withEffect">
                                  <p:stCondLst>
                                    <p:cond delay="11750"/>
                                  </p:stCondLst>
                                  <p:childTnLst>
                                    <p:animClr clrSpc="rgb" dir="cw">
                                      <p:cBhvr override="childStyle">
                                        <p:cTn id="37" dur="2000" fill="hold"/>
                                        <p:tgtEl>
                                          <p:spTgt spid="9"/>
                                        </p:tgtEl>
                                        <p:attrNameLst>
                                          <p:attrName>style.color</p:attrName>
                                        </p:attrNameLst>
                                      </p:cBhvr>
                                      <p:to>
                                        <a:srgbClr val="0078D7"/>
                                      </p:to>
                                    </p:animClr>
                                  </p:childTnLst>
                                </p:cTn>
                              </p:par>
                              <p:par>
                                <p:cTn id="38" presetID="3" presetClass="emph" presetSubtype="2" fill="hold" grpId="2" nodeType="withEffect">
                                  <p:stCondLst>
                                    <p:cond delay="11750"/>
                                  </p:stCondLst>
                                  <p:childTnLst>
                                    <p:animClr clrSpc="rgb" dir="cw">
                                      <p:cBhvr override="childStyle">
                                        <p:cTn id="39" dur="2000" fill="hold"/>
                                        <p:tgtEl>
                                          <p:spTgt spid="10"/>
                                        </p:tgtEl>
                                        <p:attrNameLst>
                                          <p:attrName>style.color</p:attrName>
                                        </p:attrNameLst>
                                      </p:cBhvr>
                                      <p:to>
                                        <a:srgbClr val="0078D7"/>
                                      </p:to>
                                    </p:animClr>
                                  </p:childTnLst>
                                </p:cTn>
                              </p:par>
                              <p:par>
                                <p:cTn id="40" presetID="2" presetClass="exit" presetSubtype="8" fill="hold" grpId="1" nodeType="withEffect">
                                  <p:stCondLst>
                                    <p:cond delay="12500"/>
                                  </p:stCondLst>
                                  <p:childTnLst>
                                    <p:anim calcmode="lin" valueType="num">
                                      <p:cBhvr additive="base">
                                        <p:cTn id="41" dur="1250"/>
                                        <p:tgtEl>
                                          <p:spTgt spid="11"/>
                                        </p:tgtEl>
                                        <p:attrNameLst>
                                          <p:attrName>ppt_x</p:attrName>
                                        </p:attrNameLst>
                                      </p:cBhvr>
                                      <p:tavLst>
                                        <p:tav tm="0">
                                          <p:val>
                                            <p:strVal val="ppt_x"/>
                                          </p:val>
                                        </p:tav>
                                        <p:tav tm="100000">
                                          <p:val>
                                            <p:strVal val="0-ppt_w/2"/>
                                          </p:val>
                                        </p:tav>
                                      </p:tavLst>
                                    </p:anim>
                                    <p:anim calcmode="lin" valueType="num">
                                      <p:cBhvr additive="base">
                                        <p:cTn id="42" dur="1250"/>
                                        <p:tgtEl>
                                          <p:spTgt spid="11"/>
                                        </p:tgtEl>
                                        <p:attrNameLst>
                                          <p:attrName>ppt_y</p:attrName>
                                        </p:attrNameLst>
                                      </p:cBhvr>
                                      <p:tavLst>
                                        <p:tav tm="0">
                                          <p:val>
                                            <p:strVal val="ppt_y"/>
                                          </p:val>
                                        </p:tav>
                                        <p:tav tm="100000">
                                          <p:val>
                                            <p:strVal val="ppt_y"/>
                                          </p:val>
                                        </p:tav>
                                      </p:tavLst>
                                    </p:anim>
                                    <p:set>
                                      <p:cBhvr>
                                        <p:cTn id="43" dur="1" fill="hold">
                                          <p:stCondLst>
                                            <p:cond delay="1249"/>
                                          </p:stCondLst>
                                        </p:cTn>
                                        <p:tgtEl>
                                          <p:spTgt spid="11"/>
                                        </p:tgtEl>
                                        <p:attrNameLst>
                                          <p:attrName>style.visibility</p:attrName>
                                        </p:attrNameLst>
                                      </p:cBhvr>
                                      <p:to>
                                        <p:strVal val="hidden"/>
                                      </p:to>
                                    </p:set>
                                  </p:childTnLst>
                                </p:cTn>
                              </p:par>
                              <p:par>
                                <p:cTn id="44" presetID="16" presetClass="entr" presetSubtype="37" fill="hold" nodeType="withEffect">
                                  <p:stCondLst>
                                    <p:cond delay="13250"/>
                                  </p:stCondLst>
                                  <p:childTnLst>
                                    <p:set>
                                      <p:cBhvr>
                                        <p:cTn id="45" dur="1" fill="hold">
                                          <p:stCondLst>
                                            <p:cond delay="0"/>
                                          </p:stCondLst>
                                        </p:cTn>
                                        <p:tgtEl>
                                          <p:spTgt spid="13"/>
                                        </p:tgtEl>
                                        <p:attrNameLst>
                                          <p:attrName>style.visibility</p:attrName>
                                        </p:attrNameLst>
                                      </p:cBhvr>
                                      <p:to>
                                        <p:strVal val="visible"/>
                                      </p:to>
                                    </p:set>
                                    <p:animEffect transition="in" filter="barn(outVertical)">
                                      <p:cBhvr>
                                        <p:cTn id="46" dur="1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P spid="9" grpId="0"/>
      <p:bldP spid="9" grpId="1"/>
      <p:bldP spid="9" grpId="2"/>
      <p:bldP spid="10" grpId="0"/>
      <p:bldP spid="10" grpId="1"/>
      <p:bldP spid="10" grpId="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2736" y="1146555"/>
            <a:ext cx="12190271" cy="5711445"/>
          </a:xfrm>
          <a:prstGeom prst="rect">
            <a:avLst/>
          </a:prstGeom>
          <a:solidFill>
            <a:schemeClr val="accent4">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a:endParaRPr lang="en-US" sz="1961" dirty="0">
              <a:gradFill>
                <a:gsLst>
                  <a:gs pos="16814">
                    <a:srgbClr val="FFFFFF"/>
                  </a:gs>
                  <a:gs pos="46000">
                    <a:srgbClr val="FFFFFF"/>
                  </a:gs>
                </a:gsLst>
                <a:lin ang="5400000" scaled="0"/>
              </a:gradFill>
            </a:endParaRPr>
          </a:p>
        </p:txBody>
      </p:sp>
      <p:sp>
        <p:nvSpPr>
          <p:cNvPr id="78" name="Rectangle 77"/>
          <p:cNvSpPr/>
          <p:nvPr/>
        </p:nvSpPr>
        <p:spPr bwMode="auto">
          <a:xfrm>
            <a:off x="127490" y="1237192"/>
            <a:ext cx="11875812" cy="4376910"/>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a:lnSpc>
                <a:spcPct val="90000"/>
              </a:lnSpc>
            </a:pPr>
            <a:r>
              <a:rPr lang="en-US" sz="1371" b="1" kern="0" dirty="0">
                <a:solidFill>
                  <a:srgbClr val="FFFFFF"/>
                </a:solidFill>
                <a:ea typeface="Segoe UI" pitchFamily="34" charset="0"/>
                <a:cs typeface="Segoe UI" pitchFamily="34" charset="0"/>
              </a:rPr>
              <a:t>Azure Platform Services</a:t>
            </a:r>
          </a:p>
        </p:txBody>
      </p:sp>
      <p:sp>
        <p:nvSpPr>
          <p:cNvPr id="75" name="Rectangle 74"/>
          <p:cNvSpPr/>
          <p:nvPr/>
        </p:nvSpPr>
        <p:spPr bwMode="auto">
          <a:xfrm>
            <a:off x="350829" y="1668373"/>
            <a:ext cx="1517074" cy="3896413"/>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a:lnSpc>
                <a:spcPct val="90000"/>
              </a:lnSpc>
            </a:pPr>
            <a:r>
              <a:rPr lang="en-US" sz="1371" b="1" kern="0" dirty="0">
                <a:solidFill>
                  <a:srgbClr val="FFFFFF"/>
                </a:solidFill>
                <a:ea typeface="Segoe UI" pitchFamily="34" charset="0"/>
                <a:cs typeface="Segoe UI" pitchFamily="34" charset="0"/>
              </a:rPr>
              <a:t>Security &amp; Management</a:t>
            </a:r>
          </a:p>
        </p:txBody>
      </p:sp>
      <p:sp>
        <p:nvSpPr>
          <p:cNvPr id="87" name="Rectangle 86"/>
          <p:cNvSpPr/>
          <p:nvPr/>
        </p:nvSpPr>
        <p:spPr bwMode="auto">
          <a:xfrm>
            <a:off x="0" y="5582850"/>
            <a:ext cx="12190271" cy="1275149"/>
          </a:xfrm>
          <a:prstGeom prst="rect">
            <a:avLst/>
          </a:prstGeom>
          <a:solidFill>
            <a:schemeClr val="accent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89630" rIns="175736" bIns="140589" numCol="1" spcCol="0" rtlCol="0" fromWordArt="0" anchor="t" anchorCtr="0" forceAA="0" compatLnSpc="1">
            <a:prstTxWarp prst="textNoShape">
              <a:avLst/>
            </a:prstTxWarp>
            <a:noAutofit/>
          </a:bodyPr>
          <a:lstStyle/>
          <a:p>
            <a:pPr algn="ctr" defTabSz="895751">
              <a:lnSpc>
                <a:spcPct val="90000"/>
              </a:lnSpc>
            </a:pPr>
            <a:r>
              <a:rPr lang="en-US" sz="1371" b="1" kern="0" dirty="0">
                <a:solidFill>
                  <a:srgbClr val="FFFFFF"/>
                </a:solidFill>
                <a:ea typeface="Segoe UI" pitchFamily="34" charset="0"/>
                <a:cs typeface="Segoe UI" pitchFamily="34" charset="0"/>
              </a:rPr>
              <a:t>Azure Infrastructure Services</a:t>
            </a:r>
          </a:p>
        </p:txBody>
      </p:sp>
      <p:sp>
        <p:nvSpPr>
          <p:cNvPr id="31" name="Rectangle 30"/>
          <p:cNvSpPr/>
          <p:nvPr/>
        </p:nvSpPr>
        <p:spPr bwMode="auto">
          <a:xfrm>
            <a:off x="127489" y="5979958"/>
            <a:ext cx="2577121" cy="77376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4" rIns="89630" bIns="140589" numCol="1" spcCol="0" rtlCol="0" fromWordArt="0" anchor="t" anchorCtr="0" forceAA="0" compatLnSpc="1">
            <a:prstTxWarp prst="textNoShape">
              <a:avLst/>
            </a:prstTxWarp>
            <a:noAutofit/>
          </a:bodyPr>
          <a:lstStyle/>
          <a:p>
            <a:pPr algn="ctr" defTabSz="895751">
              <a:lnSpc>
                <a:spcPct val="90000"/>
              </a:lnSpc>
            </a:pPr>
            <a:r>
              <a:rPr lang="en-US" sz="1175" b="1" kern="0" dirty="0">
                <a:gradFill>
                  <a:gsLst>
                    <a:gs pos="0">
                      <a:srgbClr val="FFFFFF"/>
                    </a:gs>
                    <a:gs pos="100000">
                      <a:srgbClr val="FFFFFF"/>
                    </a:gs>
                  </a:gsLst>
                  <a:lin ang="5400000" scaled="0"/>
                </a:gradFill>
                <a:ea typeface="Segoe UI" pitchFamily="34" charset="0"/>
                <a:cs typeface="Segoe UI" pitchFamily="34" charset="0"/>
              </a:rPr>
              <a:t>Virtual Machines</a:t>
            </a:r>
          </a:p>
        </p:txBody>
      </p:sp>
      <p:sp>
        <p:nvSpPr>
          <p:cNvPr id="32" name="Rectangle 31"/>
          <p:cNvSpPr/>
          <p:nvPr/>
        </p:nvSpPr>
        <p:spPr bwMode="auto">
          <a:xfrm>
            <a:off x="2882238" y="5979958"/>
            <a:ext cx="2834867" cy="7741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4" rIns="89630" bIns="140589" numCol="1" spcCol="0" rtlCol="0" fromWordArt="0" anchor="t" anchorCtr="0" forceAA="0" compatLnSpc="1">
            <a:prstTxWarp prst="textNoShape">
              <a:avLst/>
            </a:prstTxWarp>
            <a:noAutofit/>
          </a:bodyPr>
          <a:lstStyle/>
          <a:p>
            <a:pPr algn="ctr" defTabSz="895751">
              <a:lnSpc>
                <a:spcPct val="90000"/>
              </a:lnSpc>
            </a:pPr>
            <a:r>
              <a:rPr lang="en-US" sz="1175" b="1" kern="0" dirty="0">
                <a:gradFill>
                  <a:gsLst>
                    <a:gs pos="0">
                      <a:srgbClr val="FFFFFF"/>
                    </a:gs>
                    <a:gs pos="100000">
                      <a:srgbClr val="FFFFFF"/>
                    </a:gs>
                  </a:gsLst>
                  <a:lin ang="5400000" scaled="0"/>
                </a:gradFill>
                <a:ea typeface="Segoe UI" pitchFamily="34" charset="0"/>
                <a:cs typeface="Segoe UI" pitchFamily="34" charset="0"/>
              </a:rPr>
              <a:t>Storage</a:t>
            </a:r>
          </a:p>
        </p:txBody>
      </p:sp>
      <p:grpSp>
        <p:nvGrpSpPr>
          <p:cNvPr id="143" name="Group 142"/>
          <p:cNvGrpSpPr/>
          <p:nvPr/>
        </p:nvGrpSpPr>
        <p:grpSpPr>
          <a:xfrm>
            <a:off x="4187570" y="1669884"/>
            <a:ext cx="3613408" cy="1403108"/>
            <a:chOff x="5259761" y="1539578"/>
            <a:chExt cx="3686387" cy="1431446"/>
          </a:xfrm>
        </p:grpSpPr>
        <p:sp>
          <p:nvSpPr>
            <p:cNvPr id="41" name="Rectangle 40"/>
            <p:cNvSpPr/>
            <p:nvPr/>
          </p:nvSpPr>
          <p:spPr bwMode="auto">
            <a:xfrm>
              <a:off x="5259761" y="1539578"/>
              <a:ext cx="3686387" cy="143144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a:lnSpc>
                  <a:spcPct val="90000"/>
                </a:lnSpc>
              </a:pPr>
              <a:r>
                <a:rPr lang="en-US" sz="1175" b="1" kern="0" dirty="0">
                  <a:gradFill>
                    <a:gsLst>
                      <a:gs pos="0">
                        <a:srgbClr val="FFFFFF"/>
                      </a:gs>
                      <a:gs pos="100000">
                        <a:srgbClr val="FFFFFF"/>
                      </a:gs>
                    </a:gsLst>
                    <a:lin ang="5400000" scaled="0"/>
                  </a:gradFill>
                  <a:ea typeface="Segoe UI" pitchFamily="34" charset="0"/>
                  <a:cs typeface="Segoe UI" pitchFamily="34" charset="0"/>
                </a:rPr>
                <a:t>App Services</a:t>
              </a:r>
            </a:p>
          </p:txBody>
        </p:sp>
        <p:grpSp>
          <p:nvGrpSpPr>
            <p:cNvPr id="137" name="Group 136"/>
            <p:cNvGrpSpPr/>
            <p:nvPr/>
          </p:nvGrpSpPr>
          <p:grpSpPr>
            <a:xfrm>
              <a:off x="5594200" y="1976912"/>
              <a:ext cx="1008542" cy="316971"/>
              <a:chOff x="5594200" y="1976912"/>
              <a:chExt cx="1008542" cy="316971"/>
            </a:xfrm>
          </p:grpSpPr>
          <p:sp>
            <p:nvSpPr>
              <p:cNvPr id="151" name="TextBox 150"/>
              <p:cNvSpPr txBox="1"/>
              <p:nvPr/>
            </p:nvSpPr>
            <p:spPr>
              <a:xfrm>
                <a:off x="5943586" y="1992777"/>
                <a:ext cx="659156" cy="301106"/>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152" name="Picture 15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594200" y="1976912"/>
                <a:ext cx="286784" cy="286785"/>
              </a:xfrm>
              <a:prstGeom prst="rect">
                <a:avLst/>
              </a:prstGeom>
            </p:spPr>
          </p:pic>
        </p:grpSp>
        <p:grpSp>
          <p:nvGrpSpPr>
            <p:cNvPr id="138" name="Group 137"/>
            <p:cNvGrpSpPr/>
            <p:nvPr/>
          </p:nvGrpSpPr>
          <p:grpSpPr>
            <a:xfrm>
              <a:off x="5600026" y="2468878"/>
              <a:ext cx="1016034" cy="291093"/>
              <a:chOff x="5600026" y="2468878"/>
              <a:chExt cx="1016034" cy="291093"/>
            </a:xfrm>
          </p:grpSpPr>
          <p:sp>
            <p:nvSpPr>
              <p:cNvPr id="153" name="TextBox 152"/>
              <p:cNvSpPr txBox="1"/>
              <p:nvPr/>
            </p:nvSpPr>
            <p:spPr>
              <a:xfrm>
                <a:off x="5956904" y="2495182"/>
                <a:ext cx="659156" cy="261636"/>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4" name="Picture 15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600026" y="2468878"/>
                <a:ext cx="291092" cy="291093"/>
              </a:xfrm>
              <a:prstGeom prst="rect">
                <a:avLst/>
              </a:prstGeom>
            </p:spPr>
          </p:pic>
        </p:grpSp>
        <p:grpSp>
          <p:nvGrpSpPr>
            <p:cNvPr id="141" name="Group 140"/>
            <p:cNvGrpSpPr/>
            <p:nvPr/>
          </p:nvGrpSpPr>
          <p:grpSpPr>
            <a:xfrm>
              <a:off x="7471235" y="1938824"/>
              <a:ext cx="1007917" cy="339779"/>
              <a:chOff x="7471235" y="1938824"/>
              <a:chExt cx="1007917" cy="339779"/>
            </a:xfrm>
          </p:grpSpPr>
          <p:sp>
            <p:nvSpPr>
              <p:cNvPr id="155" name="TextBox 154"/>
              <p:cNvSpPr txBox="1"/>
              <p:nvPr/>
            </p:nvSpPr>
            <p:spPr>
              <a:xfrm>
                <a:off x="7819996" y="1977497"/>
                <a:ext cx="659156" cy="301106"/>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156" name="Picture 155"/>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471235" y="1938824"/>
                <a:ext cx="291545" cy="291546"/>
              </a:xfrm>
              <a:prstGeom prst="rect">
                <a:avLst/>
              </a:prstGeom>
            </p:spPr>
          </p:pic>
        </p:grpSp>
        <p:grpSp>
          <p:nvGrpSpPr>
            <p:cNvPr id="139" name="Group 138"/>
            <p:cNvGrpSpPr/>
            <p:nvPr/>
          </p:nvGrpSpPr>
          <p:grpSpPr>
            <a:xfrm>
              <a:off x="6522621" y="1960361"/>
              <a:ext cx="1018326" cy="294805"/>
              <a:chOff x="6522621" y="1960361"/>
              <a:chExt cx="1018326" cy="294805"/>
            </a:xfrm>
          </p:grpSpPr>
          <p:sp>
            <p:nvSpPr>
              <p:cNvPr id="157" name="TextBox 156"/>
              <p:cNvSpPr txBox="1"/>
              <p:nvPr/>
            </p:nvSpPr>
            <p:spPr>
              <a:xfrm>
                <a:off x="6881791" y="1980087"/>
                <a:ext cx="659156" cy="256602"/>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API</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58" name="Picture 15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522621" y="1960361"/>
                <a:ext cx="294804" cy="294805"/>
              </a:xfrm>
              <a:prstGeom prst="rect">
                <a:avLst/>
              </a:prstGeom>
            </p:spPr>
          </p:pic>
        </p:grpSp>
        <p:grpSp>
          <p:nvGrpSpPr>
            <p:cNvPr id="140" name="Group 139"/>
            <p:cNvGrpSpPr/>
            <p:nvPr/>
          </p:nvGrpSpPr>
          <p:grpSpPr>
            <a:xfrm>
              <a:off x="6536908" y="2477932"/>
              <a:ext cx="1008542" cy="308500"/>
              <a:chOff x="6536908" y="2477932"/>
              <a:chExt cx="1008542" cy="308500"/>
            </a:xfrm>
          </p:grpSpPr>
          <p:sp>
            <p:nvSpPr>
              <p:cNvPr id="159" name="TextBox 158"/>
              <p:cNvSpPr txBox="1"/>
              <p:nvPr/>
            </p:nvSpPr>
            <p:spPr>
              <a:xfrm>
                <a:off x="6886294" y="2485326"/>
                <a:ext cx="659156" cy="301106"/>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Logic</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Apps</a:t>
                </a:r>
              </a:p>
            </p:txBody>
          </p:sp>
          <p:pic>
            <p:nvPicPr>
              <p:cNvPr id="160" name="Picture 1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536908" y="2477932"/>
                <a:ext cx="292423" cy="292423"/>
              </a:xfrm>
              <a:prstGeom prst="rect">
                <a:avLst/>
              </a:prstGeom>
            </p:spPr>
          </p:pic>
        </p:grpSp>
        <p:grpSp>
          <p:nvGrpSpPr>
            <p:cNvPr id="142" name="Group 141"/>
            <p:cNvGrpSpPr/>
            <p:nvPr/>
          </p:nvGrpSpPr>
          <p:grpSpPr>
            <a:xfrm>
              <a:off x="7480661" y="2473259"/>
              <a:ext cx="1003560" cy="328116"/>
              <a:chOff x="7480661" y="2473259"/>
              <a:chExt cx="1003560" cy="328116"/>
            </a:xfrm>
          </p:grpSpPr>
          <p:sp>
            <p:nvSpPr>
              <p:cNvPr id="161" name="TextBox 160"/>
              <p:cNvSpPr txBox="1"/>
              <p:nvPr/>
            </p:nvSpPr>
            <p:spPr>
              <a:xfrm>
                <a:off x="7825065" y="2500269"/>
                <a:ext cx="659156" cy="301106"/>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Notification</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62" name="Picture 161"/>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480661" y="2473259"/>
                <a:ext cx="289263" cy="289263"/>
              </a:xfrm>
              <a:prstGeom prst="rect">
                <a:avLst/>
              </a:prstGeom>
            </p:spPr>
          </p:pic>
        </p:grpSp>
      </p:grpSp>
      <p:grpSp>
        <p:nvGrpSpPr>
          <p:cNvPr id="395" name="Group 394"/>
          <p:cNvGrpSpPr/>
          <p:nvPr/>
        </p:nvGrpSpPr>
        <p:grpSpPr>
          <a:xfrm>
            <a:off x="1977925" y="4678875"/>
            <a:ext cx="2358223" cy="823845"/>
            <a:chOff x="2392677" y="3336393"/>
            <a:chExt cx="2405851" cy="840484"/>
          </a:xfrm>
        </p:grpSpPr>
        <p:sp>
          <p:nvSpPr>
            <p:cNvPr id="38" name="Rectangle 37"/>
            <p:cNvSpPr/>
            <p:nvPr/>
          </p:nvSpPr>
          <p:spPr bwMode="auto">
            <a:xfrm>
              <a:off x="2392677" y="3336393"/>
              <a:ext cx="2405851" cy="840484"/>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140589" rIns="89630" bIns="140589" numCol="1" spcCol="0" rtlCol="0" fromWordArt="0" anchor="t" anchorCtr="0" forceAA="0" compatLnSpc="1">
              <a:prstTxWarp prst="textNoShape">
                <a:avLst/>
              </a:prstTxWarp>
              <a:noAutofit/>
            </a:bodyPr>
            <a:lstStyle/>
            <a:p>
              <a:pPr algn="ctr" defTabSz="895751">
                <a:lnSpc>
                  <a:spcPct val="90000"/>
                </a:lnSpc>
              </a:pPr>
              <a:r>
                <a:rPr lang="en-US" sz="1175" b="1" kern="0" dirty="0">
                  <a:gradFill>
                    <a:gsLst>
                      <a:gs pos="0">
                        <a:srgbClr val="FFFFFF"/>
                      </a:gs>
                      <a:gs pos="100000">
                        <a:srgbClr val="FFFFFF"/>
                      </a:gs>
                    </a:gsLst>
                    <a:lin ang="5400000" scaled="0"/>
                  </a:gradFill>
                  <a:ea typeface="Segoe UI" pitchFamily="34" charset="0"/>
                  <a:cs typeface="Segoe UI" pitchFamily="34" charset="0"/>
                </a:rPr>
                <a:t>Media &amp; CDN</a:t>
              </a:r>
            </a:p>
          </p:txBody>
        </p:sp>
        <p:grpSp>
          <p:nvGrpSpPr>
            <p:cNvPr id="343" name="Group 342"/>
            <p:cNvGrpSpPr/>
            <p:nvPr/>
          </p:nvGrpSpPr>
          <p:grpSpPr>
            <a:xfrm>
              <a:off x="3589335" y="3766457"/>
              <a:ext cx="1046674" cy="331327"/>
              <a:chOff x="3763993" y="3766457"/>
              <a:chExt cx="1046674" cy="331327"/>
            </a:xfrm>
          </p:grpSpPr>
          <p:sp>
            <p:nvSpPr>
              <p:cNvPr id="163" name="TextBox 162"/>
              <p:cNvSpPr txBox="1"/>
              <p:nvPr/>
            </p:nvSpPr>
            <p:spPr>
              <a:xfrm>
                <a:off x="4151511" y="3796679"/>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Content Delivery</a:t>
                </a:r>
              </a:p>
              <a:p>
                <a:pPr defTabSz="913775" eaLnBrk="0" hangingPunct="0">
                  <a:lnSpc>
                    <a:spcPts val="800"/>
                  </a:lnSpc>
                </a:pPr>
                <a:r>
                  <a:rPr lang="en-US" sz="784" dirty="0">
                    <a:solidFill>
                      <a:srgbClr val="FFFFFF"/>
                    </a:solidFill>
                    <a:latin typeface="Segoe UI Light" panose="020B0502040204020203" pitchFamily="34" charset="0"/>
                    <a:ea typeface="Arial Unicode MS" panose="020B0604020202020204" pitchFamily="34" charset="-128"/>
                    <a:cs typeface="Segoe UI Light" panose="020B0502040204020203" pitchFamily="34" charset="0"/>
                  </a:rPr>
                  <a:t>Network (CDN)</a:t>
                </a:r>
              </a:p>
            </p:txBody>
          </p:sp>
          <p:pic>
            <p:nvPicPr>
              <p:cNvPr id="164" name="Picture 163" descr="Content Delivery Network (CDN).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3763993" y="3766457"/>
                <a:ext cx="296167" cy="296167"/>
              </a:xfrm>
              <a:prstGeom prst="rect">
                <a:avLst/>
              </a:prstGeom>
            </p:spPr>
          </p:pic>
        </p:grpSp>
        <p:grpSp>
          <p:nvGrpSpPr>
            <p:cNvPr id="342" name="Group 341"/>
            <p:cNvGrpSpPr/>
            <p:nvPr/>
          </p:nvGrpSpPr>
          <p:grpSpPr>
            <a:xfrm>
              <a:off x="2602049" y="3774113"/>
              <a:ext cx="1014764" cy="326444"/>
              <a:chOff x="2951369" y="3774113"/>
              <a:chExt cx="1014764" cy="326444"/>
            </a:xfrm>
          </p:grpSpPr>
          <p:sp>
            <p:nvSpPr>
              <p:cNvPr id="165" name="TextBox 164"/>
              <p:cNvSpPr txBox="1"/>
              <p:nvPr/>
            </p:nvSpPr>
            <p:spPr>
              <a:xfrm>
                <a:off x="3306977" y="3799452"/>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Media</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66" name="Picture 165" descr="Media Services.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2951369" y="3774113"/>
                <a:ext cx="282134" cy="282134"/>
              </a:xfrm>
              <a:prstGeom prst="rect">
                <a:avLst/>
              </a:prstGeom>
            </p:spPr>
          </p:pic>
        </p:grpSp>
      </p:grpSp>
      <p:grpSp>
        <p:nvGrpSpPr>
          <p:cNvPr id="387" name="Group 386"/>
          <p:cNvGrpSpPr/>
          <p:nvPr/>
        </p:nvGrpSpPr>
        <p:grpSpPr>
          <a:xfrm>
            <a:off x="4543243" y="3213045"/>
            <a:ext cx="2740403" cy="2289675"/>
            <a:chOff x="5864958" y="2910816"/>
            <a:chExt cx="2795751" cy="2335919"/>
          </a:xfrm>
        </p:grpSpPr>
        <p:sp>
          <p:nvSpPr>
            <p:cNvPr id="39" name="Rectangle 38"/>
            <p:cNvSpPr/>
            <p:nvPr/>
          </p:nvSpPr>
          <p:spPr bwMode="auto">
            <a:xfrm>
              <a:off x="5864958" y="2910816"/>
              <a:ext cx="2795751" cy="233591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a:lnSpc>
                  <a:spcPct val="90000"/>
                </a:lnSpc>
              </a:pPr>
              <a:r>
                <a:rPr lang="en-US" sz="1175" b="1" kern="0" dirty="0">
                  <a:gradFill>
                    <a:gsLst>
                      <a:gs pos="0">
                        <a:srgbClr val="FFFFFF"/>
                      </a:gs>
                      <a:gs pos="100000">
                        <a:srgbClr val="FFFFFF"/>
                      </a:gs>
                    </a:gsLst>
                    <a:lin ang="5400000" scaled="0"/>
                  </a:gradFill>
                  <a:ea typeface="Segoe UI" pitchFamily="34" charset="0"/>
                  <a:cs typeface="Segoe UI" pitchFamily="34" charset="0"/>
                </a:rPr>
                <a:t>Analytics &amp; IoT</a:t>
              </a:r>
            </a:p>
          </p:txBody>
        </p:sp>
        <p:grpSp>
          <p:nvGrpSpPr>
            <p:cNvPr id="381" name="Group 380"/>
            <p:cNvGrpSpPr/>
            <p:nvPr/>
          </p:nvGrpSpPr>
          <p:grpSpPr>
            <a:xfrm>
              <a:off x="6264708" y="3452128"/>
              <a:ext cx="1011681" cy="347362"/>
              <a:chOff x="6264708" y="3452128"/>
              <a:chExt cx="1011681" cy="347362"/>
            </a:xfrm>
          </p:grpSpPr>
          <p:sp>
            <p:nvSpPr>
              <p:cNvPr id="181" name="TextBox 180"/>
              <p:cNvSpPr txBox="1"/>
              <p:nvPr/>
            </p:nvSpPr>
            <p:spPr>
              <a:xfrm>
                <a:off x="6617233" y="3498385"/>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p>
            </p:txBody>
          </p:sp>
          <p:pic>
            <p:nvPicPr>
              <p:cNvPr id="182" name="Picture 181"/>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6264708" y="3452128"/>
                <a:ext cx="296813" cy="296813"/>
              </a:xfrm>
              <a:prstGeom prst="rect">
                <a:avLst/>
              </a:prstGeom>
            </p:spPr>
          </p:pic>
        </p:grpSp>
        <p:grpSp>
          <p:nvGrpSpPr>
            <p:cNvPr id="382" name="Group 381"/>
            <p:cNvGrpSpPr/>
            <p:nvPr/>
          </p:nvGrpSpPr>
          <p:grpSpPr>
            <a:xfrm>
              <a:off x="7430331" y="3487300"/>
              <a:ext cx="1012136" cy="319344"/>
              <a:chOff x="7430331" y="3487300"/>
              <a:chExt cx="1012136" cy="319344"/>
            </a:xfrm>
          </p:grpSpPr>
          <p:sp>
            <p:nvSpPr>
              <p:cNvPr id="183" name="TextBox 182"/>
              <p:cNvSpPr txBox="1"/>
              <p:nvPr/>
            </p:nvSpPr>
            <p:spPr>
              <a:xfrm>
                <a:off x="7783311" y="3505539"/>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84" name="Picture 183"/>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7430331" y="3487300"/>
                <a:ext cx="285754" cy="285754"/>
              </a:xfrm>
              <a:prstGeom prst="rect">
                <a:avLst/>
              </a:prstGeom>
            </p:spPr>
          </p:pic>
        </p:grpSp>
        <p:grpSp>
          <p:nvGrpSpPr>
            <p:cNvPr id="383" name="Group 382"/>
            <p:cNvGrpSpPr/>
            <p:nvPr/>
          </p:nvGrpSpPr>
          <p:grpSpPr>
            <a:xfrm>
              <a:off x="6197972" y="4617996"/>
              <a:ext cx="1022705" cy="345461"/>
              <a:chOff x="6197972" y="4617996"/>
              <a:chExt cx="1022705" cy="345461"/>
            </a:xfrm>
          </p:grpSpPr>
          <p:sp>
            <p:nvSpPr>
              <p:cNvPr id="185" name="TextBox 184"/>
              <p:cNvSpPr txBox="1"/>
              <p:nvPr/>
            </p:nvSpPr>
            <p:spPr>
              <a:xfrm>
                <a:off x="6561521" y="4662352"/>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186" name="Picture 185"/>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6197972" y="4617996"/>
                <a:ext cx="310547" cy="310546"/>
              </a:xfrm>
              <a:prstGeom prst="rect">
                <a:avLst/>
              </a:prstGeom>
            </p:spPr>
          </p:pic>
        </p:grpSp>
        <p:grpSp>
          <p:nvGrpSpPr>
            <p:cNvPr id="384" name="Group 383"/>
            <p:cNvGrpSpPr/>
            <p:nvPr/>
          </p:nvGrpSpPr>
          <p:grpSpPr>
            <a:xfrm>
              <a:off x="6228800" y="4056656"/>
              <a:ext cx="1002965" cy="334571"/>
              <a:chOff x="6228800" y="4056656"/>
              <a:chExt cx="1002965" cy="334571"/>
            </a:xfrm>
          </p:grpSpPr>
          <p:sp>
            <p:nvSpPr>
              <p:cNvPr id="187" name="TextBox 186"/>
              <p:cNvSpPr txBox="1"/>
              <p:nvPr/>
            </p:nvSpPr>
            <p:spPr>
              <a:xfrm>
                <a:off x="6572609" y="4090122"/>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188" name="Picture 187"/>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6228800" y="4056656"/>
                <a:ext cx="302121" cy="302121"/>
              </a:xfrm>
              <a:prstGeom prst="rect">
                <a:avLst/>
              </a:prstGeom>
            </p:spPr>
          </p:pic>
        </p:grpSp>
        <p:grpSp>
          <p:nvGrpSpPr>
            <p:cNvPr id="385" name="Group 384"/>
            <p:cNvGrpSpPr/>
            <p:nvPr/>
          </p:nvGrpSpPr>
          <p:grpSpPr>
            <a:xfrm>
              <a:off x="7428168" y="4064595"/>
              <a:ext cx="1005670" cy="327678"/>
              <a:chOff x="7428168" y="4064595"/>
              <a:chExt cx="1005670" cy="327678"/>
            </a:xfrm>
          </p:grpSpPr>
          <p:sp>
            <p:nvSpPr>
              <p:cNvPr id="189" name="TextBox 188"/>
              <p:cNvSpPr txBox="1"/>
              <p:nvPr/>
            </p:nvSpPr>
            <p:spPr>
              <a:xfrm>
                <a:off x="7774682" y="4091168"/>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90" name="Picture 189"/>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428168" y="4064595"/>
                <a:ext cx="296417" cy="296417"/>
              </a:xfrm>
              <a:prstGeom prst="rect">
                <a:avLst/>
              </a:prstGeom>
            </p:spPr>
          </p:pic>
        </p:grpSp>
        <p:grpSp>
          <p:nvGrpSpPr>
            <p:cNvPr id="386" name="Group 385"/>
            <p:cNvGrpSpPr/>
            <p:nvPr/>
          </p:nvGrpSpPr>
          <p:grpSpPr>
            <a:xfrm>
              <a:off x="7466284" y="4661302"/>
              <a:ext cx="989338" cy="296656"/>
              <a:chOff x="7466284" y="4661302"/>
              <a:chExt cx="989338" cy="296656"/>
            </a:xfrm>
          </p:grpSpPr>
          <p:sp>
            <p:nvSpPr>
              <p:cNvPr id="191" name="TextBox 190"/>
              <p:cNvSpPr txBox="1"/>
              <p:nvPr/>
            </p:nvSpPr>
            <p:spPr>
              <a:xfrm>
                <a:off x="7796466" y="4676797"/>
                <a:ext cx="659156" cy="258458"/>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92" name="Picture 191"/>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7466284" y="4661302"/>
                <a:ext cx="296656" cy="296656"/>
              </a:xfrm>
              <a:prstGeom prst="rect">
                <a:avLst/>
              </a:prstGeom>
            </p:spPr>
          </p:pic>
        </p:grpSp>
      </p:grpSp>
      <p:grpSp>
        <p:nvGrpSpPr>
          <p:cNvPr id="334" name="Group 333"/>
          <p:cNvGrpSpPr/>
          <p:nvPr/>
        </p:nvGrpSpPr>
        <p:grpSpPr>
          <a:xfrm>
            <a:off x="551090" y="2751781"/>
            <a:ext cx="992537" cy="315066"/>
            <a:chOff x="6813227" y="457506"/>
            <a:chExt cx="1012582" cy="321430"/>
          </a:xfrm>
        </p:grpSpPr>
        <p:sp>
          <p:nvSpPr>
            <p:cNvPr id="193" name="TextBox 192"/>
            <p:cNvSpPr txBox="1"/>
            <p:nvPr/>
          </p:nvSpPr>
          <p:spPr>
            <a:xfrm>
              <a:off x="7166653" y="477831"/>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94" name="Picture 193"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6813227" y="457506"/>
              <a:ext cx="298103" cy="298102"/>
            </a:xfrm>
            <a:prstGeom prst="rect">
              <a:avLst/>
            </a:prstGeom>
          </p:spPr>
        </p:pic>
      </p:grpSp>
      <p:grpSp>
        <p:nvGrpSpPr>
          <p:cNvPr id="335" name="Group 334"/>
          <p:cNvGrpSpPr/>
          <p:nvPr/>
        </p:nvGrpSpPr>
        <p:grpSpPr>
          <a:xfrm>
            <a:off x="551089" y="3275382"/>
            <a:ext cx="955279" cy="304864"/>
            <a:chOff x="7922427" y="464301"/>
            <a:chExt cx="974572" cy="311021"/>
          </a:xfrm>
        </p:grpSpPr>
        <p:sp>
          <p:nvSpPr>
            <p:cNvPr id="195" name="TextBox 194"/>
            <p:cNvSpPr txBox="1"/>
            <p:nvPr/>
          </p:nvSpPr>
          <p:spPr>
            <a:xfrm>
              <a:off x="8237843" y="474217"/>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Multi-Factor</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Authentication</a:t>
              </a:r>
            </a:p>
          </p:txBody>
        </p:sp>
        <p:pic>
          <p:nvPicPr>
            <p:cNvPr id="196" name="Picture 195" descr="Multi-Factor Authentication.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7922427" y="464301"/>
              <a:ext cx="288019" cy="288019"/>
            </a:xfrm>
            <a:prstGeom prst="rect">
              <a:avLst/>
            </a:prstGeom>
          </p:spPr>
        </p:pic>
      </p:grpSp>
      <p:grpSp>
        <p:nvGrpSpPr>
          <p:cNvPr id="331" name="Group 330"/>
          <p:cNvGrpSpPr/>
          <p:nvPr/>
        </p:nvGrpSpPr>
        <p:grpSpPr>
          <a:xfrm>
            <a:off x="551090" y="3796697"/>
            <a:ext cx="988533" cy="330465"/>
            <a:chOff x="2492088" y="428524"/>
            <a:chExt cx="1008498" cy="337139"/>
          </a:xfrm>
        </p:grpSpPr>
        <p:sp>
          <p:nvSpPr>
            <p:cNvPr id="198" name="TextBox 197"/>
            <p:cNvSpPr txBox="1"/>
            <p:nvPr/>
          </p:nvSpPr>
          <p:spPr>
            <a:xfrm>
              <a:off x="2841430" y="464557"/>
              <a:ext cx="659156" cy="301106"/>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Automation</a:t>
              </a:r>
            </a:p>
          </p:txBody>
        </p:sp>
        <p:pic>
          <p:nvPicPr>
            <p:cNvPr id="199" name="Picture 198" descr="Azure automation.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2492088" y="428524"/>
              <a:ext cx="289607" cy="289607"/>
            </a:xfrm>
            <a:prstGeom prst="rect">
              <a:avLst/>
            </a:prstGeom>
          </p:spPr>
        </p:pic>
      </p:grpSp>
      <p:grpSp>
        <p:nvGrpSpPr>
          <p:cNvPr id="332" name="Group 331"/>
          <p:cNvGrpSpPr/>
          <p:nvPr/>
        </p:nvGrpSpPr>
        <p:grpSpPr>
          <a:xfrm>
            <a:off x="551090" y="2308358"/>
            <a:ext cx="980333" cy="341162"/>
            <a:chOff x="3528269" y="417611"/>
            <a:chExt cx="1000133" cy="348052"/>
          </a:xfrm>
        </p:grpSpPr>
        <p:sp>
          <p:nvSpPr>
            <p:cNvPr id="200" name="TextBox 199"/>
            <p:cNvSpPr txBox="1"/>
            <p:nvPr/>
          </p:nvSpPr>
          <p:spPr>
            <a:xfrm>
              <a:off x="3869246" y="464557"/>
              <a:ext cx="659156" cy="301106"/>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Portal</a:t>
              </a:r>
            </a:p>
          </p:txBody>
        </p:sp>
        <p:pic>
          <p:nvPicPr>
            <p:cNvPr id="201" name="Picture 200" descr="Azure subscription.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3528269" y="417611"/>
              <a:ext cx="286236" cy="286236"/>
            </a:xfrm>
            <a:prstGeom prst="rect">
              <a:avLst/>
            </a:prstGeom>
          </p:spPr>
        </p:pic>
      </p:grpSp>
      <p:grpSp>
        <p:nvGrpSpPr>
          <p:cNvPr id="333" name="Group 332"/>
          <p:cNvGrpSpPr/>
          <p:nvPr/>
        </p:nvGrpSpPr>
        <p:grpSpPr>
          <a:xfrm>
            <a:off x="551090" y="4278495"/>
            <a:ext cx="986735" cy="353304"/>
            <a:chOff x="4552624" y="449870"/>
            <a:chExt cx="1006664" cy="360439"/>
          </a:xfrm>
        </p:grpSpPr>
        <p:sp>
          <p:nvSpPr>
            <p:cNvPr id="204" name="TextBox 203"/>
            <p:cNvSpPr txBox="1"/>
            <p:nvPr/>
          </p:nvSpPr>
          <p:spPr>
            <a:xfrm>
              <a:off x="4900132" y="509203"/>
              <a:ext cx="659156" cy="301106"/>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Key Vault</a:t>
              </a:r>
            </a:p>
          </p:txBody>
        </p:sp>
        <p:pic>
          <p:nvPicPr>
            <p:cNvPr id="205" name="Picture 204" descr="AzureKeyVault_icon_white.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552624" y="449870"/>
              <a:ext cx="267038" cy="296708"/>
            </a:xfrm>
            <a:prstGeom prst="rect">
              <a:avLst/>
            </a:prstGeom>
          </p:spPr>
        </p:pic>
      </p:grpSp>
      <p:grpSp>
        <p:nvGrpSpPr>
          <p:cNvPr id="8" name="Group 7"/>
          <p:cNvGrpSpPr/>
          <p:nvPr/>
        </p:nvGrpSpPr>
        <p:grpSpPr>
          <a:xfrm>
            <a:off x="1961086" y="3217585"/>
            <a:ext cx="2379107" cy="1324275"/>
            <a:chOff x="1998501" y="2113055"/>
            <a:chExt cx="2426813" cy="1350829"/>
          </a:xfrm>
        </p:grpSpPr>
        <p:sp>
          <p:nvSpPr>
            <p:cNvPr id="40" name="Rectangle 39"/>
            <p:cNvSpPr/>
            <p:nvPr/>
          </p:nvSpPr>
          <p:spPr bwMode="auto">
            <a:xfrm>
              <a:off x="1998501" y="2113055"/>
              <a:ext cx="2426813" cy="1350829"/>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a:lnSpc>
                  <a:spcPct val="90000"/>
                </a:lnSpc>
              </a:pPr>
              <a:r>
                <a:rPr lang="en-US" sz="1175" b="1" kern="0" dirty="0">
                  <a:gradFill>
                    <a:gsLst>
                      <a:gs pos="0">
                        <a:srgbClr val="FFFFFF"/>
                      </a:gs>
                      <a:gs pos="100000">
                        <a:srgbClr val="FFFFFF"/>
                      </a:gs>
                    </a:gsLst>
                    <a:lin ang="5400000" scaled="0"/>
                  </a:gradFill>
                  <a:ea typeface="Segoe UI" pitchFamily="34" charset="0"/>
                  <a:cs typeface="Segoe UI" pitchFamily="34" charset="0"/>
                </a:rPr>
                <a:t>Integration</a:t>
              </a:r>
            </a:p>
          </p:txBody>
        </p:sp>
        <p:grpSp>
          <p:nvGrpSpPr>
            <p:cNvPr id="377" name="Group 376"/>
            <p:cNvGrpSpPr/>
            <p:nvPr/>
          </p:nvGrpSpPr>
          <p:grpSpPr>
            <a:xfrm>
              <a:off x="3276976" y="2523835"/>
              <a:ext cx="1005443" cy="320671"/>
              <a:chOff x="4605524" y="2773724"/>
              <a:chExt cx="1005586" cy="320716"/>
            </a:xfrm>
          </p:grpSpPr>
          <p:sp>
            <p:nvSpPr>
              <p:cNvPr id="214" name="TextBox 213"/>
              <p:cNvSpPr txBox="1"/>
              <p:nvPr/>
            </p:nvSpPr>
            <p:spPr>
              <a:xfrm>
                <a:off x="4951954" y="2793335"/>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215" name="Picture 214" descr="BizTalk Services.png"/>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4605524" y="2773724"/>
                <a:ext cx="293814" cy="293814"/>
              </a:xfrm>
              <a:prstGeom prst="rect">
                <a:avLst/>
              </a:prstGeom>
            </p:spPr>
          </p:pic>
        </p:grpSp>
        <p:sp>
          <p:nvSpPr>
            <p:cNvPr id="216" name="TextBox 215"/>
            <p:cNvSpPr txBox="1"/>
            <p:nvPr/>
          </p:nvSpPr>
          <p:spPr>
            <a:xfrm>
              <a:off x="2592063" y="3078827"/>
              <a:ext cx="659063" cy="301062"/>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Hybrid</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Connections</a:t>
              </a:r>
            </a:p>
          </p:txBody>
        </p:sp>
        <p:pic>
          <p:nvPicPr>
            <p:cNvPr id="217" name="Picture 216" descr="Hybrid Connections (BizTalk).png"/>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2242962" y="3063213"/>
              <a:ext cx="292084" cy="292083"/>
            </a:xfrm>
            <a:prstGeom prst="rect">
              <a:avLst/>
            </a:prstGeom>
          </p:spPr>
        </p:pic>
        <p:grpSp>
          <p:nvGrpSpPr>
            <p:cNvPr id="379" name="Group 378"/>
            <p:cNvGrpSpPr/>
            <p:nvPr/>
          </p:nvGrpSpPr>
          <p:grpSpPr>
            <a:xfrm>
              <a:off x="3285323" y="3056169"/>
              <a:ext cx="998285" cy="323720"/>
              <a:chOff x="4613872" y="3306133"/>
              <a:chExt cx="998427" cy="323766"/>
            </a:xfrm>
          </p:grpSpPr>
          <p:sp>
            <p:nvSpPr>
              <p:cNvPr id="218" name="TextBox 217"/>
              <p:cNvSpPr txBox="1"/>
              <p:nvPr/>
            </p:nvSpPr>
            <p:spPr>
              <a:xfrm>
                <a:off x="4953143" y="3328794"/>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219" name="Picture 218" descr="Service Bus.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4613872" y="3306133"/>
                <a:ext cx="292386" cy="292386"/>
              </a:xfrm>
              <a:prstGeom prst="rect">
                <a:avLst/>
              </a:prstGeom>
            </p:spPr>
          </p:pic>
        </p:grpSp>
        <p:grpSp>
          <p:nvGrpSpPr>
            <p:cNvPr id="376" name="Group 375"/>
            <p:cNvGrpSpPr/>
            <p:nvPr/>
          </p:nvGrpSpPr>
          <p:grpSpPr>
            <a:xfrm>
              <a:off x="2236573" y="2525029"/>
              <a:ext cx="1004603" cy="319477"/>
              <a:chOff x="3564974" y="2774918"/>
              <a:chExt cx="1004745" cy="319522"/>
            </a:xfrm>
          </p:grpSpPr>
          <p:sp>
            <p:nvSpPr>
              <p:cNvPr id="220" name="TextBox 219"/>
              <p:cNvSpPr txBox="1"/>
              <p:nvPr/>
            </p:nvSpPr>
            <p:spPr>
              <a:xfrm>
                <a:off x="3910563" y="2793335"/>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221" name="Picture 220" descr="Storage queue.png"/>
              <p:cNvPicPr>
                <a:picLocks noChangeAspect="1"/>
              </p:cNvPicPr>
              <p:nvPr/>
            </p:nvPicPr>
            <p:blipFill>
              <a:blip r:embed="rId25" cstate="print">
                <a:biLevel thresh="25000"/>
                <a:extLst>
                  <a:ext uri="{28A0092B-C50C-407E-A947-70E740481C1C}">
                    <a14:useLocalDpi xmlns:a14="http://schemas.microsoft.com/office/drawing/2010/main" val="0"/>
                  </a:ext>
                </a:extLst>
              </a:blip>
              <a:stretch>
                <a:fillRect/>
              </a:stretch>
            </p:blipFill>
            <p:spPr>
              <a:xfrm>
                <a:off x="3564974" y="2774918"/>
                <a:ext cx="292620" cy="292620"/>
              </a:xfrm>
              <a:prstGeom prst="rect">
                <a:avLst/>
              </a:prstGeom>
            </p:spPr>
          </p:pic>
        </p:grpSp>
      </p:grpSp>
      <p:grpSp>
        <p:nvGrpSpPr>
          <p:cNvPr id="336" name="Group 335"/>
          <p:cNvGrpSpPr/>
          <p:nvPr/>
        </p:nvGrpSpPr>
        <p:grpSpPr>
          <a:xfrm>
            <a:off x="551090" y="4723461"/>
            <a:ext cx="1004365" cy="310992"/>
            <a:chOff x="9096923" y="436026"/>
            <a:chExt cx="1024650" cy="317273"/>
          </a:xfrm>
        </p:grpSpPr>
        <p:sp>
          <p:nvSpPr>
            <p:cNvPr id="230" name="TextBox 229"/>
            <p:cNvSpPr txBox="1"/>
            <p:nvPr/>
          </p:nvSpPr>
          <p:spPr>
            <a:xfrm>
              <a:off x="9462417" y="452194"/>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Store /</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Marketplace</a:t>
              </a:r>
            </a:p>
          </p:txBody>
        </p:sp>
        <p:pic>
          <p:nvPicPr>
            <p:cNvPr id="231" name="Picture 230" descr="Azure Marketplace.png"/>
            <p:cNvPicPr>
              <a:picLocks noChangeAspect="1"/>
            </p:cNvPicPr>
            <p:nvPr/>
          </p:nvPicPr>
          <p:blipFill>
            <a:blip r:embed="rId26" cstate="print">
              <a:biLevel thresh="25000"/>
              <a:extLst>
                <a:ext uri="{28A0092B-C50C-407E-A947-70E740481C1C}">
                  <a14:useLocalDpi xmlns:a14="http://schemas.microsoft.com/office/drawing/2010/main" val="0"/>
                </a:ext>
              </a:extLst>
            </a:blip>
            <a:stretch>
              <a:fillRect/>
            </a:stretch>
          </p:blipFill>
          <p:spPr>
            <a:xfrm>
              <a:off x="9096923" y="436026"/>
              <a:ext cx="291303" cy="291303"/>
            </a:xfrm>
            <a:prstGeom prst="rect">
              <a:avLst/>
            </a:prstGeom>
          </p:spPr>
        </p:pic>
      </p:grpSp>
      <p:sp>
        <p:nvSpPr>
          <p:cNvPr id="71" name="Rectangle 70"/>
          <p:cNvSpPr/>
          <p:nvPr/>
        </p:nvSpPr>
        <p:spPr bwMode="auto">
          <a:xfrm>
            <a:off x="10235418" y="1677044"/>
            <a:ext cx="1538858" cy="3879071"/>
          </a:xfrm>
          <a:prstGeom prst="rect">
            <a:avLst/>
          </a:prstGeom>
          <a:solidFill>
            <a:srgbClr val="1B3C72"/>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a:lnSpc>
                <a:spcPct val="90000"/>
              </a:lnSpc>
            </a:pPr>
            <a:r>
              <a:rPr lang="en-US" sz="1175" b="1" kern="0" dirty="0">
                <a:solidFill>
                  <a:srgbClr val="FFFFFF"/>
                </a:solidFill>
                <a:ea typeface="Segoe UI" pitchFamily="34" charset="0"/>
                <a:cs typeface="Segoe UI" pitchFamily="34" charset="0"/>
              </a:rPr>
              <a:t>Hybrid</a:t>
            </a:r>
          </a:p>
          <a:p>
            <a:pPr algn="ctr" defTabSz="895751">
              <a:lnSpc>
                <a:spcPct val="90000"/>
              </a:lnSpc>
            </a:pPr>
            <a:r>
              <a:rPr lang="en-US" sz="1175" b="1" kern="0" dirty="0">
                <a:solidFill>
                  <a:srgbClr val="FFFFFF"/>
                </a:solidFill>
                <a:ea typeface="Segoe UI" pitchFamily="34" charset="0"/>
                <a:cs typeface="Segoe UI" pitchFamily="34" charset="0"/>
              </a:rPr>
              <a:t>Operations</a:t>
            </a:r>
            <a:endParaRPr lang="en-US" sz="1273" b="1" kern="0" dirty="0">
              <a:solidFill>
                <a:srgbClr val="FFFFFF"/>
              </a:solidFill>
              <a:ea typeface="Segoe UI" pitchFamily="34" charset="0"/>
              <a:cs typeface="Segoe UI" pitchFamily="34" charset="0"/>
            </a:endParaRPr>
          </a:p>
        </p:txBody>
      </p:sp>
      <p:grpSp>
        <p:nvGrpSpPr>
          <p:cNvPr id="338" name="Group 337"/>
          <p:cNvGrpSpPr/>
          <p:nvPr/>
        </p:nvGrpSpPr>
        <p:grpSpPr>
          <a:xfrm>
            <a:off x="10488398" y="3364009"/>
            <a:ext cx="991232" cy="325652"/>
            <a:chOff x="11198479" y="2855036"/>
            <a:chExt cx="1011251" cy="332229"/>
          </a:xfrm>
        </p:grpSpPr>
        <p:sp>
          <p:nvSpPr>
            <p:cNvPr id="206" name="TextBox 205"/>
            <p:cNvSpPr txBox="1"/>
            <p:nvPr/>
          </p:nvSpPr>
          <p:spPr>
            <a:xfrm>
              <a:off x="11550574" y="2886159"/>
              <a:ext cx="659156" cy="301106"/>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Backup</a:t>
              </a:r>
            </a:p>
          </p:txBody>
        </p:sp>
        <p:pic>
          <p:nvPicPr>
            <p:cNvPr id="207" name="Picture 206" descr="Backup Service.png"/>
            <p:cNvPicPr>
              <a:picLocks noChangeAspect="1"/>
            </p:cNvPicPr>
            <p:nvPr/>
          </p:nvPicPr>
          <p:blipFill>
            <a:blip r:embed="rId27" cstate="print">
              <a:biLevel thresh="25000"/>
              <a:extLst>
                <a:ext uri="{28A0092B-C50C-407E-A947-70E740481C1C}">
                  <a14:useLocalDpi xmlns:a14="http://schemas.microsoft.com/office/drawing/2010/main" val="0"/>
                </a:ext>
              </a:extLst>
            </a:blip>
            <a:stretch>
              <a:fillRect/>
            </a:stretch>
          </p:blipFill>
          <p:spPr>
            <a:xfrm>
              <a:off x="11198479" y="2855036"/>
              <a:ext cx="296408" cy="296408"/>
            </a:xfrm>
            <a:prstGeom prst="rect">
              <a:avLst/>
            </a:prstGeom>
          </p:spPr>
        </p:pic>
      </p:grpSp>
      <p:grpSp>
        <p:nvGrpSpPr>
          <p:cNvPr id="242" name="Group 241"/>
          <p:cNvGrpSpPr/>
          <p:nvPr/>
        </p:nvGrpSpPr>
        <p:grpSpPr>
          <a:xfrm>
            <a:off x="10471532" y="5190523"/>
            <a:ext cx="985834" cy="324476"/>
            <a:chOff x="11181272" y="4050487"/>
            <a:chExt cx="1005745" cy="331029"/>
          </a:xfrm>
        </p:grpSpPr>
        <p:sp>
          <p:nvSpPr>
            <p:cNvPr id="208" name="TextBox 207"/>
            <p:cNvSpPr txBox="1"/>
            <p:nvPr/>
          </p:nvSpPr>
          <p:spPr>
            <a:xfrm>
              <a:off x="11527861" y="4080410"/>
              <a:ext cx="659156" cy="301106"/>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StorSimple</a:t>
              </a:r>
            </a:p>
            <a:p>
              <a:pPr defTabSz="913775" eaLnBrk="0" hangingPunct="0">
                <a:lnSpc>
                  <a:spcPts val="800"/>
                </a:lnSpc>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209" name="Picture 208" descr="StorSimple.png"/>
            <p:cNvPicPr>
              <a:picLocks noChangeAspect="1"/>
            </p:cNvPicPr>
            <p:nvPr/>
          </p:nvPicPr>
          <p:blipFill>
            <a:blip r:embed="rId28" cstate="print">
              <a:biLevel thresh="25000"/>
              <a:extLst>
                <a:ext uri="{28A0092B-C50C-407E-A947-70E740481C1C}">
                  <a14:useLocalDpi xmlns:a14="http://schemas.microsoft.com/office/drawing/2010/main" val="0"/>
                </a:ext>
              </a:extLst>
            </a:blip>
            <a:stretch>
              <a:fillRect/>
            </a:stretch>
          </p:blipFill>
          <p:spPr>
            <a:xfrm>
              <a:off x="11181272" y="4050487"/>
              <a:ext cx="286828" cy="286828"/>
            </a:xfrm>
            <a:prstGeom prst="rect">
              <a:avLst/>
            </a:prstGeom>
          </p:spPr>
        </p:pic>
      </p:grpSp>
      <p:grpSp>
        <p:nvGrpSpPr>
          <p:cNvPr id="341" name="Group 340"/>
          <p:cNvGrpSpPr/>
          <p:nvPr/>
        </p:nvGrpSpPr>
        <p:grpSpPr>
          <a:xfrm>
            <a:off x="10466165" y="4758752"/>
            <a:ext cx="983417" cy="338722"/>
            <a:chOff x="11175796" y="3730886"/>
            <a:chExt cx="1003279" cy="345563"/>
          </a:xfrm>
        </p:grpSpPr>
        <p:sp>
          <p:nvSpPr>
            <p:cNvPr id="210" name="TextBox 209"/>
            <p:cNvSpPr txBox="1"/>
            <p:nvPr/>
          </p:nvSpPr>
          <p:spPr>
            <a:xfrm>
              <a:off x="11519919" y="3775343"/>
              <a:ext cx="659156" cy="301106"/>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Site</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Recovery</a:t>
              </a:r>
            </a:p>
          </p:txBody>
        </p:sp>
        <p:pic>
          <p:nvPicPr>
            <p:cNvPr id="211" name="Picture 210" descr="Site Recovery.png"/>
            <p:cNvPicPr>
              <a:picLocks noChangeAspect="1"/>
            </p:cNvPicPr>
            <p:nvPr/>
          </p:nvPicPr>
          <p:blipFill>
            <a:blip r:embed="rId29" cstate="print">
              <a:biLevel thresh="25000"/>
              <a:extLst>
                <a:ext uri="{28A0092B-C50C-407E-A947-70E740481C1C}">
                  <a14:useLocalDpi xmlns:a14="http://schemas.microsoft.com/office/drawing/2010/main" val="0"/>
                </a:ext>
              </a:extLst>
            </a:blip>
            <a:stretch>
              <a:fillRect/>
            </a:stretch>
          </p:blipFill>
          <p:spPr>
            <a:xfrm>
              <a:off x="11175796" y="3730886"/>
              <a:ext cx="285842" cy="285842"/>
            </a:xfrm>
            <a:prstGeom prst="rect">
              <a:avLst/>
            </a:prstGeom>
          </p:spPr>
        </p:pic>
      </p:grpSp>
      <p:grpSp>
        <p:nvGrpSpPr>
          <p:cNvPr id="340" name="Group 339"/>
          <p:cNvGrpSpPr/>
          <p:nvPr/>
        </p:nvGrpSpPr>
        <p:grpSpPr>
          <a:xfrm>
            <a:off x="10480128" y="4336800"/>
            <a:ext cx="977239" cy="314806"/>
            <a:chOff x="11190041" y="3491162"/>
            <a:chExt cx="996976" cy="321164"/>
          </a:xfrm>
        </p:grpSpPr>
        <p:sp>
          <p:nvSpPr>
            <p:cNvPr id="212" name="TextBox 211"/>
            <p:cNvSpPr txBox="1"/>
            <p:nvPr/>
          </p:nvSpPr>
          <p:spPr>
            <a:xfrm>
              <a:off x="11527861" y="3511220"/>
              <a:ext cx="659156" cy="301106"/>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Import/Export</a:t>
              </a:r>
            </a:p>
          </p:txBody>
        </p:sp>
        <p:pic>
          <p:nvPicPr>
            <p:cNvPr id="213" name="Picture 212" descr="Storage (Azure).png"/>
            <p:cNvPicPr>
              <a:picLocks noChangeAspect="1"/>
            </p:cNvPicPr>
            <p:nvPr/>
          </p:nvPicPr>
          <p:blipFill>
            <a:blip r:embed="rId30" cstate="print">
              <a:biLevel thresh="25000"/>
              <a:extLst>
                <a:ext uri="{28A0092B-C50C-407E-A947-70E740481C1C}">
                  <a14:useLocalDpi xmlns:a14="http://schemas.microsoft.com/office/drawing/2010/main" val="0"/>
                </a:ext>
              </a:extLst>
            </a:blip>
            <a:stretch>
              <a:fillRect/>
            </a:stretch>
          </p:blipFill>
          <p:spPr>
            <a:xfrm>
              <a:off x="11190041" y="3491162"/>
              <a:ext cx="286753" cy="286753"/>
            </a:xfrm>
            <a:prstGeom prst="rect">
              <a:avLst/>
            </a:prstGeom>
          </p:spPr>
        </p:pic>
      </p:grpSp>
      <p:sp>
        <p:nvSpPr>
          <p:cNvPr id="33" name="Rectangle 32"/>
          <p:cNvSpPr/>
          <p:nvPr/>
        </p:nvSpPr>
        <p:spPr bwMode="auto">
          <a:xfrm>
            <a:off x="5906807" y="5979958"/>
            <a:ext cx="6167190" cy="7741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89630" tIns="44814" rIns="89630" bIns="140589" numCol="1" spcCol="0" rtlCol="0" fromWordArt="0" anchor="t" anchorCtr="0" forceAA="0" compatLnSpc="1">
            <a:prstTxWarp prst="textNoShape">
              <a:avLst/>
            </a:prstTxWarp>
            <a:noAutofit/>
          </a:bodyPr>
          <a:lstStyle/>
          <a:p>
            <a:pPr algn="ctr" defTabSz="895751">
              <a:lnSpc>
                <a:spcPct val="90000"/>
              </a:lnSpc>
            </a:pPr>
            <a:r>
              <a:rPr lang="en-US" sz="1175" b="1" kern="0" dirty="0">
                <a:gradFill>
                  <a:gsLst>
                    <a:gs pos="0">
                      <a:srgbClr val="FFFFFF"/>
                    </a:gs>
                    <a:gs pos="100000">
                      <a:srgbClr val="FFFFFF"/>
                    </a:gs>
                  </a:gsLst>
                  <a:lin ang="5400000" scaled="0"/>
                </a:gradFill>
                <a:ea typeface="Segoe UI" pitchFamily="34" charset="0"/>
                <a:cs typeface="Segoe UI" pitchFamily="34" charset="0"/>
              </a:rPr>
              <a:t>Networking</a:t>
            </a:r>
          </a:p>
        </p:txBody>
      </p:sp>
      <p:grpSp>
        <p:nvGrpSpPr>
          <p:cNvPr id="394" name="Group 393"/>
          <p:cNvGrpSpPr/>
          <p:nvPr/>
        </p:nvGrpSpPr>
        <p:grpSpPr>
          <a:xfrm>
            <a:off x="7448158" y="3215547"/>
            <a:ext cx="2684822" cy="2287174"/>
            <a:chOff x="8289832" y="2910817"/>
            <a:chExt cx="2739047" cy="2333368"/>
          </a:xfrm>
        </p:grpSpPr>
        <p:sp>
          <p:nvSpPr>
            <p:cNvPr id="37" name="Rectangle 36"/>
            <p:cNvSpPr/>
            <p:nvPr/>
          </p:nvSpPr>
          <p:spPr bwMode="auto">
            <a:xfrm>
              <a:off x="8289832" y="2910817"/>
              <a:ext cx="2739047" cy="233336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a:lnSpc>
                  <a:spcPct val="90000"/>
                </a:lnSpc>
              </a:pPr>
              <a:r>
                <a:rPr lang="en-US" sz="1175" b="1" kern="0" dirty="0">
                  <a:gradFill>
                    <a:gsLst>
                      <a:gs pos="0">
                        <a:srgbClr val="FFFFFF"/>
                      </a:gs>
                      <a:gs pos="100000">
                        <a:srgbClr val="FFFFFF"/>
                      </a:gs>
                    </a:gsLst>
                    <a:lin ang="5400000" scaled="0"/>
                  </a:gradFill>
                  <a:ea typeface="Segoe UI" pitchFamily="34" charset="0"/>
                  <a:cs typeface="Segoe UI" pitchFamily="34" charset="0"/>
                </a:rPr>
                <a:t>Data</a:t>
              </a:r>
            </a:p>
          </p:txBody>
        </p:sp>
        <p:grpSp>
          <p:nvGrpSpPr>
            <p:cNvPr id="388" name="Group 387"/>
            <p:cNvGrpSpPr/>
            <p:nvPr/>
          </p:nvGrpSpPr>
          <p:grpSpPr>
            <a:xfrm>
              <a:off x="8755248" y="3474294"/>
              <a:ext cx="1008778" cy="324187"/>
              <a:chOff x="8755248" y="3474294"/>
              <a:chExt cx="1008778" cy="324187"/>
            </a:xfrm>
          </p:grpSpPr>
          <p:sp>
            <p:nvSpPr>
              <p:cNvPr id="171" name="TextBox 170"/>
              <p:cNvSpPr txBox="1"/>
              <p:nvPr/>
            </p:nvSpPr>
            <p:spPr>
              <a:xfrm>
                <a:off x="9104870" y="3497376"/>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172" name="Picture 171"/>
              <p:cNvPicPr>
                <a:picLocks noChangeAspect="1"/>
              </p:cNvPicPr>
              <p:nvPr/>
            </p:nvPicPr>
            <p:blipFill>
              <a:blip r:embed="rId31" cstate="print">
                <a:biLevel thresh="25000"/>
                <a:extLst>
                  <a:ext uri="{28A0092B-C50C-407E-A947-70E740481C1C}">
                    <a14:useLocalDpi xmlns:a14="http://schemas.microsoft.com/office/drawing/2010/main" val="0"/>
                  </a:ext>
                </a:extLst>
              </a:blip>
              <a:stretch>
                <a:fillRect/>
              </a:stretch>
            </p:blipFill>
            <p:spPr>
              <a:xfrm>
                <a:off x="8755248" y="3474294"/>
                <a:ext cx="296809" cy="296809"/>
              </a:xfrm>
              <a:prstGeom prst="rect">
                <a:avLst/>
              </a:prstGeom>
            </p:spPr>
          </p:pic>
        </p:grpSp>
        <p:grpSp>
          <p:nvGrpSpPr>
            <p:cNvPr id="390" name="Group 389"/>
            <p:cNvGrpSpPr/>
            <p:nvPr/>
          </p:nvGrpSpPr>
          <p:grpSpPr>
            <a:xfrm>
              <a:off x="8681505" y="4689849"/>
              <a:ext cx="1029708" cy="318154"/>
              <a:chOff x="8681505" y="4689849"/>
              <a:chExt cx="1029708" cy="318154"/>
            </a:xfrm>
          </p:grpSpPr>
          <p:sp>
            <p:nvSpPr>
              <p:cNvPr id="173" name="TextBox 172"/>
              <p:cNvSpPr txBox="1"/>
              <p:nvPr/>
            </p:nvSpPr>
            <p:spPr>
              <a:xfrm>
                <a:off x="9052057" y="4706898"/>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174" name="Picture 173"/>
              <p:cNvPicPr>
                <a:picLocks noChangeAspect="1"/>
              </p:cNvPicPr>
              <p:nvPr/>
            </p:nvPicPr>
            <p:blipFill>
              <a:blip r:embed="rId32" cstate="print">
                <a:biLevel thresh="25000"/>
                <a:extLst>
                  <a:ext uri="{28A0092B-C50C-407E-A947-70E740481C1C}">
                    <a14:useLocalDpi xmlns:a14="http://schemas.microsoft.com/office/drawing/2010/main" val="0"/>
                  </a:ext>
                </a:extLst>
              </a:blip>
              <a:stretch>
                <a:fillRect/>
              </a:stretch>
            </p:blipFill>
            <p:spPr>
              <a:xfrm>
                <a:off x="8681505" y="4689849"/>
                <a:ext cx="290620" cy="290619"/>
              </a:xfrm>
              <a:prstGeom prst="rect">
                <a:avLst/>
              </a:prstGeom>
            </p:spPr>
          </p:pic>
        </p:grpSp>
        <p:grpSp>
          <p:nvGrpSpPr>
            <p:cNvPr id="391" name="Group 390"/>
            <p:cNvGrpSpPr/>
            <p:nvPr/>
          </p:nvGrpSpPr>
          <p:grpSpPr>
            <a:xfrm>
              <a:off x="8728911" y="4040003"/>
              <a:ext cx="1011763" cy="318839"/>
              <a:chOff x="8728911" y="4040003"/>
              <a:chExt cx="1011763" cy="318839"/>
            </a:xfrm>
          </p:grpSpPr>
          <p:sp>
            <p:nvSpPr>
              <p:cNvPr id="175" name="TextBox 174"/>
              <p:cNvSpPr txBox="1"/>
              <p:nvPr/>
            </p:nvSpPr>
            <p:spPr>
              <a:xfrm>
                <a:off x="9081518" y="4057737"/>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176" name="Picture 175"/>
              <p:cNvPicPr>
                <a:picLocks noChangeAspect="1"/>
              </p:cNvPicPr>
              <p:nvPr/>
            </p:nvPicPr>
            <p:blipFill>
              <a:blip r:embed="rId33" cstate="print">
                <a:biLevel thresh="25000"/>
                <a:extLst>
                  <a:ext uri="{28A0092B-C50C-407E-A947-70E740481C1C}">
                    <a14:useLocalDpi xmlns:a14="http://schemas.microsoft.com/office/drawing/2010/main" val="0"/>
                  </a:ext>
                </a:extLst>
              </a:blip>
              <a:stretch>
                <a:fillRect/>
              </a:stretch>
            </p:blipFill>
            <p:spPr>
              <a:xfrm>
                <a:off x="8728911" y="4040003"/>
                <a:ext cx="289282" cy="289282"/>
              </a:xfrm>
              <a:prstGeom prst="rect">
                <a:avLst/>
              </a:prstGeom>
            </p:spPr>
          </p:pic>
        </p:grpSp>
        <p:grpSp>
          <p:nvGrpSpPr>
            <p:cNvPr id="392" name="Group 391"/>
            <p:cNvGrpSpPr/>
            <p:nvPr/>
          </p:nvGrpSpPr>
          <p:grpSpPr>
            <a:xfrm>
              <a:off x="9789813" y="4065697"/>
              <a:ext cx="1011560" cy="362789"/>
              <a:chOff x="9789813" y="4065697"/>
              <a:chExt cx="1011560" cy="362789"/>
            </a:xfrm>
          </p:grpSpPr>
          <p:sp>
            <p:nvSpPr>
              <p:cNvPr id="177" name="TextBox 176"/>
              <p:cNvSpPr txBox="1"/>
              <p:nvPr/>
            </p:nvSpPr>
            <p:spPr>
              <a:xfrm>
                <a:off x="10142217" y="4127381"/>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775" eaLnBrk="0" hangingPunct="0">
                  <a:lnSpc>
                    <a:spcPts val="800"/>
                  </a:lnSpc>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178" name="Picture 177"/>
              <p:cNvPicPr>
                <a:picLocks noChangeAspect="1"/>
              </p:cNvPicPr>
              <p:nvPr/>
            </p:nvPicPr>
            <p:blipFill>
              <a:blip r:embed="rId34" cstate="print">
                <a:biLevel thresh="25000"/>
                <a:extLst>
                  <a:ext uri="{28A0092B-C50C-407E-A947-70E740481C1C}">
                    <a14:useLocalDpi xmlns:a14="http://schemas.microsoft.com/office/drawing/2010/main" val="0"/>
                  </a:ext>
                </a:extLst>
              </a:blip>
              <a:stretch>
                <a:fillRect/>
              </a:stretch>
            </p:blipFill>
            <p:spPr>
              <a:xfrm>
                <a:off x="9789813" y="4065697"/>
                <a:ext cx="293993" cy="293993"/>
              </a:xfrm>
              <a:prstGeom prst="rect">
                <a:avLst/>
              </a:prstGeom>
            </p:spPr>
          </p:pic>
        </p:grpSp>
        <p:grpSp>
          <p:nvGrpSpPr>
            <p:cNvPr id="393" name="Group 392"/>
            <p:cNvGrpSpPr/>
            <p:nvPr/>
          </p:nvGrpSpPr>
          <p:grpSpPr>
            <a:xfrm>
              <a:off x="9795245" y="4668527"/>
              <a:ext cx="1014773" cy="328756"/>
              <a:chOff x="9795245" y="4668527"/>
              <a:chExt cx="1014773" cy="328756"/>
            </a:xfrm>
          </p:grpSpPr>
          <p:sp>
            <p:nvSpPr>
              <p:cNvPr id="179" name="TextBox 178"/>
              <p:cNvSpPr txBox="1"/>
              <p:nvPr/>
            </p:nvSpPr>
            <p:spPr>
              <a:xfrm>
                <a:off x="10150862" y="4696178"/>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180" name="Picture 179" descr="Storage table.png"/>
              <p:cNvPicPr>
                <a:picLocks noChangeAspect="1"/>
              </p:cNvPicPr>
              <p:nvPr/>
            </p:nvPicPr>
            <p:blipFill>
              <a:blip r:embed="rId35" cstate="print">
                <a:biLevel thresh="25000"/>
                <a:extLst>
                  <a:ext uri="{28A0092B-C50C-407E-A947-70E740481C1C}">
                    <a14:useLocalDpi xmlns:a14="http://schemas.microsoft.com/office/drawing/2010/main" val="0"/>
                  </a:ext>
                </a:extLst>
              </a:blip>
              <a:stretch>
                <a:fillRect/>
              </a:stretch>
            </p:blipFill>
            <p:spPr>
              <a:xfrm>
                <a:off x="9795245" y="4668527"/>
                <a:ext cx="288561" cy="288560"/>
              </a:xfrm>
              <a:prstGeom prst="rect">
                <a:avLst/>
              </a:prstGeom>
            </p:spPr>
          </p:pic>
        </p:grpSp>
        <p:grpSp>
          <p:nvGrpSpPr>
            <p:cNvPr id="389" name="Group 388"/>
            <p:cNvGrpSpPr/>
            <p:nvPr/>
          </p:nvGrpSpPr>
          <p:grpSpPr>
            <a:xfrm>
              <a:off x="9763191" y="3476801"/>
              <a:ext cx="751841" cy="347627"/>
              <a:chOff x="9763191" y="3476801"/>
              <a:chExt cx="751841" cy="347627"/>
            </a:xfrm>
          </p:grpSpPr>
          <p:pic>
            <p:nvPicPr>
              <p:cNvPr id="17" name="Picture 16"/>
              <p:cNvPicPr>
                <a:picLocks noChangeAspect="1"/>
              </p:cNvPicPr>
              <p:nvPr/>
            </p:nvPicPr>
            <p:blipFill>
              <a:blip r:embed="rId36"/>
              <a:stretch>
                <a:fillRect/>
              </a:stretch>
            </p:blipFill>
            <p:spPr>
              <a:xfrm>
                <a:off x="9763191" y="3476801"/>
                <a:ext cx="320616" cy="290558"/>
              </a:xfrm>
              <a:prstGeom prst="rect">
                <a:avLst/>
              </a:prstGeom>
            </p:spPr>
          </p:pic>
          <p:sp>
            <p:nvSpPr>
              <p:cNvPr id="246" name="TextBox 245"/>
              <p:cNvSpPr txBox="1"/>
              <p:nvPr/>
            </p:nvSpPr>
            <p:spPr>
              <a:xfrm>
                <a:off x="10117219" y="3498352"/>
                <a:ext cx="397813" cy="326076"/>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grpSp>
      </p:grpSp>
      <p:sp>
        <p:nvSpPr>
          <p:cNvPr id="9" name="Freeform 8"/>
          <p:cNvSpPr/>
          <p:nvPr/>
        </p:nvSpPr>
        <p:spPr bwMode="auto">
          <a:xfrm>
            <a:off x="10967388" y="3813385"/>
            <a:ext cx="67690" cy="37957"/>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sz="1765" dirty="0">
              <a:solidFill>
                <a:srgbClr val="FFFFFF"/>
              </a:solidFill>
            </a:endParaRPr>
          </a:p>
        </p:txBody>
      </p:sp>
      <p:grpSp>
        <p:nvGrpSpPr>
          <p:cNvPr id="337" name="Group 336"/>
          <p:cNvGrpSpPr/>
          <p:nvPr/>
        </p:nvGrpSpPr>
        <p:grpSpPr>
          <a:xfrm>
            <a:off x="10507925" y="2319092"/>
            <a:ext cx="991259" cy="327700"/>
            <a:chOff x="11200294" y="2143330"/>
            <a:chExt cx="1011280" cy="334317"/>
          </a:xfrm>
        </p:grpSpPr>
        <p:sp>
          <p:nvSpPr>
            <p:cNvPr id="197" name="TextBox 196"/>
            <p:cNvSpPr txBox="1"/>
            <p:nvPr/>
          </p:nvSpPr>
          <p:spPr>
            <a:xfrm>
              <a:off x="11552418" y="2176542"/>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AD </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Connect Health</a:t>
              </a:r>
            </a:p>
          </p:txBody>
        </p:sp>
        <p:grpSp>
          <p:nvGrpSpPr>
            <p:cNvPr id="229" name="Group 228"/>
            <p:cNvGrpSpPr/>
            <p:nvPr/>
          </p:nvGrpSpPr>
          <p:grpSpPr>
            <a:xfrm>
              <a:off x="11200294" y="2143330"/>
              <a:ext cx="293741" cy="279390"/>
              <a:chOff x="10757647" y="1125048"/>
              <a:chExt cx="293741" cy="279390"/>
            </a:xfrm>
          </p:grpSpPr>
          <p:pic>
            <p:nvPicPr>
              <p:cNvPr id="222" name="Picture 221" descr="Azure Active Directory.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10757647" y="1125048"/>
                <a:ext cx="262077" cy="262076"/>
              </a:xfrm>
              <a:prstGeom prst="rect">
                <a:avLst/>
              </a:prstGeom>
            </p:spPr>
          </p:pic>
          <p:sp>
            <p:nvSpPr>
              <p:cNvPr id="2" name="Heart 1"/>
              <p:cNvSpPr/>
              <p:nvPr/>
            </p:nvSpPr>
            <p:spPr bwMode="auto">
              <a:xfrm>
                <a:off x="10905025" y="1275030"/>
                <a:ext cx="146363" cy="129408"/>
              </a:xfrm>
              <a:prstGeom prst="heart">
                <a:avLst/>
              </a:prstGeom>
              <a:solidFill>
                <a:schemeClr val="bg1"/>
              </a:solidFill>
              <a:ln w="12700">
                <a:solidFill>
                  <a:srgbClr val="0056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grpSp>
            <p:nvGrpSpPr>
              <p:cNvPr id="22" name="Group 21"/>
              <p:cNvGrpSpPr/>
              <p:nvPr/>
            </p:nvGrpSpPr>
            <p:grpSpPr>
              <a:xfrm>
                <a:off x="10911015" y="1312918"/>
                <a:ext cx="107890" cy="50915"/>
                <a:chOff x="11033154" y="1382736"/>
                <a:chExt cx="155481" cy="72283"/>
              </a:xfrm>
            </p:grpSpPr>
            <p:cxnSp>
              <p:nvCxnSpPr>
                <p:cNvPr id="11" name="Straight Connector 10"/>
                <p:cNvCxnSpPr/>
                <p:nvPr/>
              </p:nvCxnSpPr>
              <p:spPr>
                <a:xfrm flipV="1">
                  <a:off x="11033154" y="1413481"/>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11138468" y="1418244"/>
                  <a:ext cx="50167" cy="1722"/>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1113046" y="1382736"/>
                  <a:ext cx="1" cy="70787"/>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flipV="1">
                  <a:off x="11080878" y="1387719"/>
                  <a:ext cx="25083" cy="27484"/>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V="1">
                  <a:off x="11105959" y="1418129"/>
                  <a:ext cx="34927" cy="36890"/>
                </a:xfrm>
                <a:prstGeom prst="line">
                  <a:avLst/>
                </a:prstGeom>
                <a:ln>
                  <a:solidFill>
                    <a:srgbClr val="005695"/>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20" name="Group 19"/>
          <p:cNvGrpSpPr/>
          <p:nvPr/>
        </p:nvGrpSpPr>
        <p:grpSpPr>
          <a:xfrm>
            <a:off x="5954401" y="6274304"/>
            <a:ext cx="826862" cy="339327"/>
            <a:chOff x="6071870" y="5231313"/>
            <a:chExt cx="843562" cy="346180"/>
          </a:xfrm>
        </p:grpSpPr>
        <p:sp>
          <p:nvSpPr>
            <p:cNvPr id="24" name="Rectangle 23"/>
            <p:cNvSpPr/>
            <p:nvPr/>
          </p:nvSpPr>
          <p:spPr bwMode="auto">
            <a:xfrm>
              <a:off x="6071870" y="5231313"/>
              <a:ext cx="843562"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Virtual Network</a:t>
              </a:r>
            </a:p>
          </p:txBody>
        </p:sp>
        <p:pic>
          <p:nvPicPr>
            <p:cNvPr id="227" name="Picture 226"/>
            <p:cNvPicPr>
              <a:picLocks noChangeAspect="1"/>
            </p:cNvPicPr>
            <p:nvPr/>
          </p:nvPicPr>
          <p:blipFill>
            <a:blip r:embed="rId37" cstate="print">
              <a:biLevel thresh="25000"/>
              <a:extLst>
                <a:ext uri="{28A0092B-C50C-407E-A947-70E740481C1C}">
                  <a14:useLocalDpi xmlns:a14="http://schemas.microsoft.com/office/drawing/2010/main" val="0"/>
                </a:ext>
              </a:extLst>
            </a:blip>
            <a:stretch>
              <a:fillRect/>
            </a:stretch>
          </p:blipFill>
          <p:spPr>
            <a:xfrm>
              <a:off x="6081595" y="5248173"/>
              <a:ext cx="267702" cy="267702"/>
            </a:xfrm>
            <a:prstGeom prst="rect">
              <a:avLst/>
            </a:prstGeom>
          </p:spPr>
        </p:pic>
      </p:grpSp>
      <p:grpSp>
        <p:nvGrpSpPr>
          <p:cNvPr id="237" name="Group 236"/>
          <p:cNvGrpSpPr/>
          <p:nvPr/>
        </p:nvGrpSpPr>
        <p:grpSpPr>
          <a:xfrm>
            <a:off x="8472650" y="6261124"/>
            <a:ext cx="796708" cy="352422"/>
            <a:chOff x="8640978" y="5217867"/>
            <a:chExt cx="812799" cy="359540"/>
          </a:xfrm>
        </p:grpSpPr>
        <p:sp>
          <p:nvSpPr>
            <p:cNvPr id="27" name="Rectangle 26"/>
            <p:cNvSpPr/>
            <p:nvPr/>
          </p:nvSpPr>
          <p:spPr bwMode="auto">
            <a:xfrm>
              <a:off x="8640978" y="5230981"/>
              <a:ext cx="812799"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Express</a:t>
              </a:r>
            </a:p>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Route</a:t>
              </a:r>
            </a:p>
          </p:txBody>
        </p:sp>
        <p:pic>
          <p:nvPicPr>
            <p:cNvPr id="228" name="Picture 227"/>
            <p:cNvPicPr>
              <a:picLocks noChangeAspect="1"/>
            </p:cNvPicPr>
            <p:nvPr/>
          </p:nvPicPr>
          <p:blipFill>
            <a:blip r:embed="rId38" cstate="print">
              <a:biLevel thresh="25000"/>
              <a:extLst>
                <a:ext uri="{28A0092B-C50C-407E-A947-70E740481C1C}">
                  <a14:useLocalDpi xmlns:a14="http://schemas.microsoft.com/office/drawing/2010/main" val="0"/>
                </a:ext>
              </a:extLst>
            </a:blip>
            <a:stretch>
              <a:fillRect/>
            </a:stretch>
          </p:blipFill>
          <p:spPr>
            <a:xfrm>
              <a:off x="8669836" y="5217867"/>
              <a:ext cx="251761" cy="251761"/>
            </a:xfrm>
            <a:prstGeom prst="rect">
              <a:avLst/>
            </a:prstGeom>
          </p:spPr>
        </p:pic>
      </p:grpSp>
      <p:grpSp>
        <p:nvGrpSpPr>
          <p:cNvPr id="16" name="Group 15"/>
          <p:cNvGrpSpPr/>
          <p:nvPr/>
        </p:nvGrpSpPr>
        <p:grpSpPr>
          <a:xfrm>
            <a:off x="2946632" y="6274306"/>
            <a:ext cx="897308" cy="356233"/>
            <a:chOff x="3003353" y="5231315"/>
            <a:chExt cx="915430" cy="363427"/>
          </a:xfrm>
        </p:grpSpPr>
        <p:sp>
          <p:nvSpPr>
            <p:cNvPr id="25" name="Rectangle 24"/>
            <p:cNvSpPr/>
            <p:nvPr/>
          </p:nvSpPr>
          <p:spPr bwMode="auto">
            <a:xfrm>
              <a:off x="3003353" y="5231315"/>
              <a:ext cx="915430"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BLOB Storage</a:t>
              </a:r>
            </a:p>
          </p:txBody>
        </p:sp>
        <p:pic>
          <p:nvPicPr>
            <p:cNvPr id="232" name="Picture 231" descr="Storage blob.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3032767" y="5271308"/>
              <a:ext cx="247169" cy="247170"/>
            </a:xfrm>
            <a:prstGeom prst="rect">
              <a:avLst/>
            </a:prstGeom>
          </p:spPr>
        </p:pic>
      </p:grpSp>
      <p:grpSp>
        <p:nvGrpSpPr>
          <p:cNvPr id="18" name="Group 17"/>
          <p:cNvGrpSpPr/>
          <p:nvPr/>
        </p:nvGrpSpPr>
        <p:grpSpPr>
          <a:xfrm>
            <a:off x="3918688" y="6274305"/>
            <a:ext cx="818688" cy="356233"/>
            <a:chOff x="3995042" y="5231314"/>
            <a:chExt cx="835223" cy="363427"/>
          </a:xfrm>
        </p:grpSpPr>
        <p:sp>
          <p:nvSpPr>
            <p:cNvPr id="26" name="Rectangle 25"/>
            <p:cNvSpPr/>
            <p:nvPr/>
          </p:nvSpPr>
          <p:spPr bwMode="auto">
            <a:xfrm>
              <a:off x="3995042" y="5231314"/>
              <a:ext cx="835223"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Azure Files</a:t>
              </a:r>
            </a:p>
          </p:txBody>
        </p:sp>
        <p:pic>
          <p:nvPicPr>
            <p:cNvPr id="233" name="Picture 232" descr="Storage blob.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4024079" y="5271308"/>
              <a:ext cx="247169" cy="247170"/>
            </a:xfrm>
            <a:prstGeom prst="rect">
              <a:avLst/>
            </a:prstGeom>
          </p:spPr>
        </p:pic>
      </p:grpSp>
      <p:grpSp>
        <p:nvGrpSpPr>
          <p:cNvPr id="19" name="Group 18"/>
          <p:cNvGrpSpPr/>
          <p:nvPr/>
        </p:nvGrpSpPr>
        <p:grpSpPr>
          <a:xfrm>
            <a:off x="4830815" y="6274304"/>
            <a:ext cx="819670" cy="356233"/>
            <a:chOff x="4925592" y="5231313"/>
            <a:chExt cx="836224" cy="363427"/>
          </a:xfrm>
        </p:grpSpPr>
        <p:sp>
          <p:nvSpPr>
            <p:cNvPr id="61" name="Rectangle 60"/>
            <p:cNvSpPr/>
            <p:nvPr/>
          </p:nvSpPr>
          <p:spPr bwMode="auto">
            <a:xfrm>
              <a:off x="4925592" y="5231313"/>
              <a:ext cx="836224" cy="363427"/>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Premium Storage</a:t>
              </a:r>
            </a:p>
          </p:txBody>
        </p:sp>
        <p:pic>
          <p:nvPicPr>
            <p:cNvPr id="234" name="Picture 233" descr="Storage blob.png"/>
            <p:cNvPicPr>
              <a:picLocks noChangeAspect="1"/>
            </p:cNvPicPr>
            <p:nvPr/>
          </p:nvPicPr>
          <p:blipFill>
            <a:blip r:embed="rId39" cstate="print">
              <a:biLevel thresh="25000"/>
              <a:extLst>
                <a:ext uri="{28A0092B-C50C-407E-A947-70E740481C1C}">
                  <a14:useLocalDpi xmlns:a14="http://schemas.microsoft.com/office/drawing/2010/main" val="0"/>
                </a:ext>
              </a:extLst>
            </a:blip>
            <a:stretch>
              <a:fillRect/>
            </a:stretch>
          </p:blipFill>
          <p:spPr>
            <a:xfrm>
              <a:off x="4947024" y="5271308"/>
              <a:ext cx="247169" cy="247170"/>
            </a:xfrm>
            <a:prstGeom prst="rect">
              <a:avLst/>
            </a:prstGeom>
          </p:spPr>
        </p:pic>
      </p:grpSp>
      <p:grpSp>
        <p:nvGrpSpPr>
          <p:cNvPr id="7" name="Group 6"/>
          <p:cNvGrpSpPr/>
          <p:nvPr/>
        </p:nvGrpSpPr>
        <p:grpSpPr>
          <a:xfrm>
            <a:off x="196407" y="6280206"/>
            <a:ext cx="749046" cy="349016"/>
            <a:chOff x="301359" y="5237087"/>
            <a:chExt cx="764066" cy="356015"/>
          </a:xfrm>
        </p:grpSpPr>
        <p:sp>
          <p:nvSpPr>
            <p:cNvPr id="43" name="Rectangle 42"/>
            <p:cNvSpPr/>
            <p:nvPr/>
          </p:nvSpPr>
          <p:spPr bwMode="auto">
            <a:xfrm>
              <a:off x="301359" y="5237087"/>
              <a:ext cx="764066" cy="356015"/>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Windows</a:t>
              </a:r>
            </a:p>
          </p:txBody>
        </p:sp>
        <p:pic>
          <p:nvPicPr>
            <p:cNvPr id="235" name="Picture 234"/>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322846" y="5281983"/>
              <a:ext cx="261544" cy="261545"/>
            </a:xfrm>
            <a:prstGeom prst="rect">
              <a:avLst/>
            </a:prstGeom>
            <a:ln>
              <a:noFill/>
            </a:ln>
          </p:spPr>
        </p:pic>
      </p:grpSp>
      <p:grpSp>
        <p:nvGrpSpPr>
          <p:cNvPr id="328" name="Group 327"/>
          <p:cNvGrpSpPr/>
          <p:nvPr/>
        </p:nvGrpSpPr>
        <p:grpSpPr>
          <a:xfrm>
            <a:off x="10537761" y="2784385"/>
            <a:ext cx="952917" cy="337332"/>
            <a:chOff x="11248838" y="2589753"/>
            <a:chExt cx="972163" cy="344144"/>
          </a:xfrm>
        </p:grpSpPr>
        <p:sp>
          <p:nvSpPr>
            <p:cNvPr id="236" name="TextBox 235"/>
            <p:cNvSpPr txBox="1"/>
            <p:nvPr/>
          </p:nvSpPr>
          <p:spPr>
            <a:xfrm>
              <a:off x="11561845" y="2589753"/>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AD Privileged</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Identity </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Management</a:t>
              </a:r>
            </a:p>
          </p:txBody>
        </p:sp>
        <p:pic>
          <p:nvPicPr>
            <p:cNvPr id="272" name="Picture 271"/>
            <p:cNvPicPr>
              <a:picLocks noChangeAspect="1"/>
            </p:cNvPicPr>
            <p:nvPr/>
          </p:nvPicPr>
          <p:blipFill>
            <a:blip r:embed="rId41"/>
            <a:stretch>
              <a:fillRect/>
            </a:stretch>
          </p:blipFill>
          <p:spPr>
            <a:xfrm>
              <a:off x="11248838" y="2615973"/>
              <a:ext cx="245456" cy="317924"/>
            </a:xfrm>
            <a:prstGeom prst="rect">
              <a:avLst/>
            </a:prstGeom>
          </p:spPr>
        </p:pic>
      </p:grpSp>
      <p:grpSp>
        <p:nvGrpSpPr>
          <p:cNvPr id="238" name="Group 237"/>
          <p:cNvGrpSpPr/>
          <p:nvPr/>
        </p:nvGrpSpPr>
        <p:grpSpPr>
          <a:xfrm>
            <a:off x="9309952" y="6273978"/>
            <a:ext cx="903397" cy="339568"/>
            <a:chOff x="9495191" y="5230981"/>
            <a:chExt cx="921643" cy="346426"/>
          </a:xfrm>
        </p:grpSpPr>
        <p:sp>
          <p:nvSpPr>
            <p:cNvPr id="28" name="Rectangle 27"/>
            <p:cNvSpPr/>
            <p:nvPr/>
          </p:nvSpPr>
          <p:spPr bwMode="auto">
            <a:xfrm>
              <a:off x="9495191" y="5230981"/>
              <a:ext cx="921643"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Traffic Manager</a:t>
              </a:r>
            </a:p>
          </p:txBody>
        </p:sp>
        <p:pic>
          <p:nvPicPr>
            <p:cNvPr id="89" name="Picture 88"/>
            <p:cNvPicPr>
              <a:picLocks noChangeAspect="1"/>
            </p:cNvPicPr>
            <p:nvPr/>
          </p:nvPicPr>
          <p:blipFill>
            <a:blip r:embed="rId42" cstate="print">
              <a:biLevel thresh="25000"/>
              <a:extLst>
                <a:ext uri="{28A0092B-C50C-407E-A947-70E740481C1C}">
                  <a14:useLocalDpi xmlns:a14="http://schemas.microsoft.com/office/drawing/2010/main" val="0"/>
                </a:ext>
              </a:extLst>
            </a:blip>
            <a:stretch>
              <a:fillRect/>
            </a:stretch>
          </p:blipFill>
          <p:spPr>
            <a:xfrm>
              <a:off x="9542996" y="5273467"/>
              <a:ext cx="210127" cy="210127"/>
            </a:xfrm>
            <a:prstGeom prst="rect">
              <a:avLst/>
            </a:prstGeom>
          </p:spPr>
        </p:pic>
      </p:grpSp>
      <p:grpSp>
        <p:nvGrpSpPr>
          <p:cNvPr id="241" name="Group 240"/>
          <p:cNvGrpSpPr/>
          <p:nvPr/>
        </p:nvGrpSpPr>
        <p:grpSpPr>
          <a:xfrm>
            <a:off x="11150135" y="6273978"/>
            <a:ext cx="853167" cy="339568"/>
            <a:chOff x="11372540" y="5230981"/>
            <a:chExt cx="870398" cy="346426"/>
          </a:xfrm>
        </p:grpSpPr>
        <p:sp>
          <p:nvSpPr>
            <p:cNvPr id="247" name="Rectangle 246"/>
            <p:cNvSpPr/>
            <p:nvPr/>
          </p:nvSpPr>
          <p:spPr bwMode="auto">
            <a:xfrm>
              <a:off x="11372540"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Application Gateway</a:t>
              </a:r>
            </a:p>
          </p:txBody>
        </p:sp>
        <p:sp>
          <p:nvSpPr>
            <p:cNvPr id="327" name="Freeform 326"/>
            <p:cNvSpPr/>
            <p:nvPr/>
          </p:nvSpPr>
          <p:spPr bwMode="auto">
            <a:xfrm rot="2700000">
              <a:off x="11422699" y="5296394"/>
              <a:ext cx="188089" cy="188089"/>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grpSp>
      <p:grpSp>
        <p:nvGrpSpPr>
          <p:cNvPr id="339" name="Group 338"/>
          <p:cNvGrpSpPr/>
          <p:nvPr/>
        </p:nvGrpSpPr>
        <p:grpSpPr>
          <a:xfrm>
            <a:off x="10477999" y="3856544"/>
            <a:ext cx="981102" cy="307754"/>
            <a:chOff x="11187869" y="3126800"/>
            <a:chExt cx="1000917" cy="313970"/>
          </a:xfrm>
        </p:grpSpPr>
        <p:sp>
          <p:nvSpPr>
            <p:cNvPr id="329" name="TextBox 328"/>
            <p:cNvSpPr txBox="1"/>
            <p:nvPr/>
          </p:nvSpPr>
          <p:spPr>
            <a:xfrm>
              <a:off x="11529630" y="3139664"/>
              <a:ext cx="659156" cy="301106"/>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Operational</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330" name="Picture 329" descr="Operational Insights.png"/>
            <p:cNvPicPr>
              <a:picLocks noChangeAspect="1"/>
            </p:cNvPicPr>
            <p:nvPr/>
          </p:nvPicPr>
          <p:blipFill>
            <a:blip r:embed="rId43" cstate="print">
              <a:biLevel thresh="25000"/>
              <a:extLst>
                <a:ext uri="{28A0092B-C50C-407E-A947-70E740481C1C}">
                  <a14:useLocalDpi xmlns:a14="http://schemas.microsoft.com/office/drawing/2010/main" val="0"/>
                </a:ext>
              </a:extLst>
            </a:blip>
            <a:stretch>
              <a:fillRect/>
            </a:stretch>
          </p:blipFill>
          <p:spPr>
            <a:xfrm>
              <a:off x="11187869" y="3126800"/>
              <a:ext cx="280231" cy="280232"/>
            </a:xfrm>
            <a:prstGeom prst="rect">
              <a:avLst/>
            </a:prstGeom>
          </p:spPr>
        </p:pic>
      </p:grpSp>
      <p:grpSp>
        <p:nvGrpSpPr>
          <p:cNvPr id="136" name="Group 135"/>
          <p:cNvGrpSpPr/>
          <p:nvPr/>
        </p:nvGrpSpPr>
        <p:grpSpPr>
          <a:xfrm>
            <a:off x="1963336" y="1668373"/>
            <a:ext cx="2066424" cy="1404618"/>
            <a:chOff x="2885080" y="478780"/>
            <a:chExt cx="2108159" cy="1432988"/>
          </a:xfrm>
        </p:grpSpPr>
        <p:sp>
          <p:nvSpPr>
            <p:cNvPr id="35" name="Rectangle 34"/>
            <p:cNvSpPr/>
            <p:nvPr/>
          </p:nvSpPr>
          <p:spPr bwMode="auto">
            <a:xfrm>
              <a:off x="2885080" y="478780"/>
              <a:ext cx="2108159"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a:lnSpc>
                  <a:spcPct val="90000"/>
                </a:lnSpc>
              </a:pPr>
              <a:r>
                <a:rPr lang="en-US" sz="1175" b="1" kern="0" dirty="0">
                  <a:gradFill>
                    <a:gsLst>
                      <a:gs pos="0">
                        <a:srgbClr val="FFFFFF"/>
                      </a:gs>
                      <a:gs pos="100000">
                        <a:srgbClr val="FFFFFF"/>
                      </a:gs>
                    </a:gsLst>
                    <a:lin ang="5400000" scaled="0"/>
                  </a:gradFill>
                  <a:ea typeface="Segoe UI" pitchFamily="34" charset="0"/>
                  <a:cs typeface="Segoe UI" pitchFamily="34" charset="0"/>
                </a:rPr>
                <a:t>Compute</a:t>
              </a:r>
            </a:p>
          </p:txBody>
        </p:sp>
        <p:grpSp>
          <p:nvGrpSpPr>
            <p:cNvPr id="344" name="Group 343"/>
            <p:cNvGrpSpPr/>
            <p:nvPr/>
          </p:nvGrpSpPr>
          <p:grpSpPr>
            <a:xfrm>
              <a:off x="3091322" y="836529"/>
              <a:ext cx="1001364" cy="338014"/>
              <a:chOff x="3533110" y="1905041"/>
              <a:chExt cx="1001364" cy="338014"/>
            </a:xfrm>
          </p:grpSpPr>
          <p:sp>
            <p:nvSpPr>
              <p:cNvPr id="145" name="TextBox 144"/>
              <p:cNvSpPr txBox="1"/>
              <p:nvPr/>
            </p:nvSpPr>
            <p:spPr>
              <a:xfrm>
                <a:off x="3875318" y="1941949"/>
                <a:ext cx="659156" cy="301106"/>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46" name="Picture 145"/>
              <p:cNvPicPr>
                <a:picLocks noChangeAspect="1"/>
              </p:cNvPicPr>
              <p:nvPr/>
            </p:nvPicPr>
            <p:blipFill>
              <a:blip r:embed="rId44" cstate="print">
                <a:biLevel thresh="25000"/>
                <a:extLst>
                  <a:ext uri="{28A0092B-C50C-407E-A947-70E740481C1C}">
                    <a14:useLocalDpi xmlns:a14="http://schemas.microsoft.com/office/drawing/2010/main" val="0"/>
                  </a:ext>
                </a:extLst>
              </a:blip>
              <a:stretch>
                <a:fillRect/>
              </a:stretch>
            </p:blipFill>
            <p:spPr>
              <a:xfrm>
                <a:off x="3533110" y="1905041"/>
                <a:ext cx="289802" cy="289802"/>
              </a:xfrm>
              <a:prstGeom prst="rect">
                <a:avLst/>
              </a:prstGeom>
            </p:spPr>
          </p:pic>
        </p:grpSp>
        <p:grpSp>
          <p:nvGrpSpPr>
            <p:cNvPr id="345" name="Group 344"/>
            <p:cNvGrpSpPr/>
            <p:nvPr/>
          </p:nvGrpSpPr>
          <p:grpSpPr>
            <a:xfrm>
              <a:off x="3120702" y="1434286"/>
              <a:ext cx="1007741" cy="337341"/>
              <a:chOff x="3562490" y="2410331"/>
              <a:chExt cx="1007741" cy="337341"/>
            </a:xfrm>
          </p:grpSpPr>
          <p:sp>
            <p:nvSpPr>
              <p:cNvPr id="147" name="TextBox 146"/>
              <p:cNvSpPr txBox="1"/>
              <p:nvPr/>
            </p:nvSpPr>
            <p:spPr>
              <a:xfrm>
                <a:off x="3911075" y="2446566"/>
                <a:ext cx="659156" cy="301106"/>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Batch</a:t>
                </a:r>
              </a:p>
            </p:txBody>
          </p:sp>
          <p:pic>
            <p:nvPicPr>
              <p:cNvPr id="148" name="Picture 147"/>
              <p:cNvPicPr>
                <a:picLocks noChangeAspect="1"/>
              </p:cNvPicPr>
              <p:nvPr/>
            </p:nvPicPr>
            <p:blipFill>
              <a:blip r:embed="rId45" cstate="print">
                <a:biLevel thresh="25000"/>
                <a:extLst>
                  <a:ext uri="{28A0092B-C50C-407E-A947-70E740481C1C}">
                    <a14:useLocalDpi xmlns:a14="http://schemas.microsoft.com/office/drawing/2010/main" val="0"/>
                  </a:ext>
                </a:extLst>
              </a:blip>
              <a:stretch>
                <a:fillRect/>
              </a:stretch>
            </p:blipFill>
            <p:spPr>
              <a:xfrm>
                <a:off x="3562490" y="2410331"/>
                <a:ext cx="303536" cy="303536"/>
              </a:xfrm>
              <a:prstGeom prst="rect">
                <a:avLst/>
              </a:prstGeom>
            </p:spPr>
          </p:pic>
        </p:grpSp>
        <p:grpSp>
          <p:nvGrpSpPr>
            <p:cNvPr id="346" name="Group 345"/>
            <p:cNvGrpSpPr/>
            <p:nvPr/>
          </p:nvGrpSpPr>
          <p:grpSpPr>
            <a:xfrm>
              <a:off x="3968400" y="1441331"/>
              <a:ext cx="1000660" cy="336792"/>
              <a:chOff x="4132786" y="2407102"/>
              <a:chExt cx="1000660" cy="336792"/>
            </a:xfrm>
          </p:grpSpPr>
          <p:sp>
            <p:nvSpPr>
              <p:cNvPr id="149" name="TextBox 148"/>
              <p:cNvSpPr txBox="1"/>
              <p:nvPr/>
            </p:nvSpPr>
            <p:spPr>
              <a:xfrm>
                <a:off x="4474290" y="2442788"/>
                <a:ext cx="659156" cy="301106"/>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Remote App</a:t>
                </a:r>
              </a:p>
            </p:txBody>
          </p:sp>
          <p:pic>
            <p:nvPicPr>
              <p:cNvPr id="150" name="Picture 149"/>
              <p:cNvPicPr>
                <a:picLocks noChangeAspect="1"/>
              </p:cNvPicPr>
              <p:nvPr/>
            </p:nvPicPr>
            <p:blipFill>
              <a:blip r:embed="rId46" cstate="print">
                <a:biLevel thresh="25000"/>
                <a:extLst>
                  <a:ext uri="{28A0092B-C50C-407E-A947-70E740481C1C}">
                    <a14:useLocalDpi xmlns:a14="http://schemas.microsoft.com/office/drawing/2010/main" val="0"/>
                  </a:ext>
                </a:extLst>
              </a:blip>
              <a:stretch>
                <a:fillRect/>
              </a:stretch>
            </p:blipFill>
            <p:spPr>
              <a:xfrm>
                <a:off x="4132786" y="2407102"/>
                <a:ext cx="291655" cy="291656"/>
              </a:xfrm>
              <a:prstGeom prst="rect">
                <a:avLst/>
              </a:prstGeom>
            </p:spPr>
          </p:pic>
        </p:grpSp>
        <p:sp>
          <p:nvSpPr>
            <p:cNvPr id="349" name="TextBox 348"/>
            <p:cNvSpPr txBox="1"/>
            <p:nvPr/>
          </p:nvSpPr>
          <p:spPr>
            <a:xfrm>
              <a:off x="4306833" y="873437"/>
              <a:ext cx="659156" cy="301106"/>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Fabric</a:t>
              </a:r>
            </a:p>
          </p:txBody>
        </p:sp>
        <p:sp>
          <p:nvSpPr>
            <p:cNvPr id="360" name="Freeform 359"/>
            <p:cNvSpPr/>
            <p:nvPr/>
          </p:nvSpPr>
          <p:spPr bwMode="auto">
            <a:xfrm>
              <a:off x="3964782" y="857249"/>
              <a:ext cx="282441" cy="271463"/>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grpSp>
      <p:grpSp>
        <p:nvGrpSpPr>
          <p:cNvPr id="375" name="Group 374"/>
          <p:cNvGrpSpPr/>
          <p:nvPr/>
        </p:nvGrpSpPr>
        <p:grpSpPr>
          <a:xfrm>
            <a:off x="7962781" y="1668373"/>
            <a:ext cx="2202709" cy="1404618"/>
            <a:chOff x="8271660" y="469727"/>
            <a:chExt cx="2247197" cy="1432988"/>
          </a:xfrm>
        </p:grpSpPr>
        <p:sp>
          <p:nvSpPr>
            <p:cNvPr id="42" name="Rectangle 41"/>
            <p:cNvSpPr/>
            <p:nvPr/>
          </p:nvSpPr>
          <p:spPr bwMode="auto">
            <a:xfrm>
              <a:off x="8271660" y="469727"/>
              <a:ext cx="2214030" cy="1432988"/>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751">
                <a:lnSpc>
                  <a:spcPct val="90000"/>
                </a:lnSpc>
              </a:pPr>
              <a:r>
                <a:rPr lang="en-US" sz="1175" b="1" kern="0" dirty="0">
                  <a:gradFill>
                    <a:gsLst>
                      <a:gs pos="0">
                        <a:srgbClr val="FFFFFF"/>
                      </a:gs>
                      <a:gs pos="100000">
                        <a:srgbClr val="FFFFFF"/>
                      </a:gs>
                    </a:gsLst>
                    <a:lin ang="5400000" scaled="0"/>
                  </a:gradFill>
                  <a:ea typeface="Segoe UI" pitchFamily="34" charset="0"/>
                  <a:cs typeface="Segoe UI" pitchFamily="34" charset="0"/>
                </a:rPr>
                <a:t>Developer Services</a:t>
              </a:r>
            </a:p>
          </p:txBody>
        </p:sp>
        <p:grpSp>
          <p:nvGrpSpPr>
            <p:cNvPr id="144" name="Group 143"/>
            <p:cNvGrpSpPr/>
            <p:nvPr/>
          </p:nvGrpSpPr>
          <p:grpSpPr>
            <a:xfrm>
              <a:off x="8403450" y="918721"/>
              <a:ext cx="1016238" cy="309095"/>
              <a:chOff x="9025071" y="1995491"/>
              <a:chExt cx="1016238" cy="309095"/>
            </a:xfrm>
          </p:grpSpPr>
          <p:sp>
            <p:nvSpPr>
              <p:cNvPr id="167" name="TextBox 166"/>
              <p:cNvSpPr txBox="1"/>
              <p:nvPr/>
            </p:nvSpPr>
            <p:spPr>
              <a:xfrm>
                <a:off x="9371926" y="2054561"/>
                <a:ext cx="669383" cy="250025"/>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Visual Studio</a:t>
                </a:r>
              </a:p>
            </p:txBody>
          </p:sp>
          <p:pic>
            <p:nvPicPr>
              <p:cNvPr id="168" name="Picture 167" descr="Visual Studio Online.png"/>
              <p:cNvPicPr>
                <a:picLocks noChangeAspect="1"/>
              </p:cNvPicPr>
              <p:nvPr/>
            </p:nvPicPr>
            <p:blipFill>
              <a:blip r:embed="rId47" cstate="print">
                <a:biLevel thresh="25000"/>
                <a:extLst>
                  <a:ext uri="{28A0092B-C50C-407E-A947-70E740481C1C}">
                    <a14:useLocalDpi xmlns:a14="http://schemas.microsoft.com/office/drawing/2010/main" val="0"/>
                  </a:ext>
                </a:extLst>
              </a:blip>
              <a:stretch>
                <a:fillRect/>
              </a:stretch>
            </p:blipFill>
            <p:spPr>
              <a:xfrm>
                <a:off x="9025071" y="1995491"/>
                <a:ext cx="290489" cy="290489"/>
              </a:xfrm>
              <a:prstGeom prst="rect">
                <a:avLst/>
              </a:prstGeom>
            </p:spPr>
          </p:pic>
        </p:grpSp>
        <p:grpSp>
          <p:nvGrpSpPr>
            <p:cNvPr id="363" name="Group 362"/>
            <p:cNvGrpSpPr/>
            <p:nvPr/>
          </p:nvGrpSpPr>
          <p:grpSpPr>
            <a:xfrm>
              <a:off x="9485139" y="1461008"/>
              <a:ext cx="1033718" cy="308062"/>
              <a:chOff x="10156761" y="2537778"/>
              <a:chExt cx="1033718" cy="308062"/>
            </a:xfrm>
          </p:grpSpPr>
          <p:sp>
            <p:nvSpPr>
              <p:cNvPr id="169" name="TextBox 168"/>
              <p:cNvSpPr txBox="1"/>
              <p:nvPr/>
            </p:nvSpPr>
            <p:spPr>
              <a:xfrm>
                <a:off x="10531323" y="2544735"/>
                <a:ext cx="659156" cy="301105"/>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Application</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Insights</a:t>
                </a:r>
              </a:p>
            </p:txBody>
          </p:sp>
          <p:pic>
            <p:nvPicPr>
              <p:cNvPr id="170" name="Picture 169" descr="Application Insights.png"/>
              <p:cNvPicPr>
                <a:picLocks noChangeAspect="1"/>
              </p:cNvPicPr>
              <p:nvPr/>
            </p:nvPicPr>
            <p:blipFill>
              <a:blip r:embed="rId48" cstate="print">
                <a:biLevel thresh="25000"/>
                <a:extLst>
                  <a:ext uri="{28A0092B-C50C-407E-A947-70E740481C1C}">
                    <a14:useLocalDpi xmlns:a14="http://schemas.microsoft.com/office/drawing/2010/main" val="0"/>
                  </a:ext>
                </a:extLst>
              </a:blip>
              <a:stretch>
                <a:fillRect/>
              </a:stretch>
            </p:blipFill>
            <p:spPr>
              <a:xfrm>
                <a:off x="10156761" y="2537778"/>
                <a:ext cx="292274" cy="292274"/>
              </a:xfrm>
              <a:prstGeom prst="rect">
                <a:avLst/>
              </a:prstGeom>
            </p:spPr>
          </p:pic>
        </p:grpSp>
        <p:grpSp>
          <p:nvGrpSpPr>
            <p:cNvPr id="361" name="Group 360"/>
            <p:cNvGrpSpPr/>
            <p:nvPr/>
          </p:nvGrpSpPr>
          <p:grpSpPr>
            <a:xfrm>
              <a:off x="9501495" y="902862"/>
              <a:ext cx="896892" cy="317811"/>
              <a:chOff x="10173117" y="1979632"/>
              <a:chExt cx="896892" cy="317811"/>
            </a:xfrm>
          </p:grpSpPr>
          <p:pic>
            <p:nvPicPr>
              <p:cNvPr id="273" name="Picture 272"/>
              <p:cNvPicPr>
                <a:picLocks noChangeAspect="1"/>
              </p:cNvPicPr>
              <p:nvPr/>
            </p:nvPicPr>
            <p:blipFill>
              <a:blip r:embed="rId49" cstate="print">
                <a:biLevel thresh="25000"/>
                <a:extLst>
                  <a:ext uri="{28A0092B-C50C-407E-A947-70E740481C1C}">
                    <a14:useLocalDpi xmlns:a14="http://schemas.microsoft.com/office/drawing/2010/main" val="0"/>
                  </a:ext>
                </a:extLst>
              </a:blip>
              <a:stretch>
                <a:fillRect/>
              </a:stretch>
            </p:blipFill>
            <p:spPr>
              <a:xfrm>
                <a:off x="10173117" y="1979632"/>
                <a:ext cx="302655" cy="302655"/>
              </a:xfrm>
              <a:prstGeom prst="rect">
                <a:avLst/>
              </a:prstGeom>
            </p:spPr>
          </p:pic>
          <p:sp>
            <p:nvSpPr>
              <p:cNvPr id="274" name="TextBox 273"/>
              <p:cNvSpPr txBox="1"/>
              <p:nvPr/>
            </p:nvSpPr>
            <p:spPr>
              <a:xfrm>
                <a:off x="10528812" y="2047418"/>
                <a:ext cx="541197" cy="250025"/>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Azure SDK</a:t>
                </a:r>
              </a:p>
            </p:txBody>
          </p:sp>
        </p:grpSp>
        <p:grpSp>
          <p:nvGrpSpPr>
            <p:cNvPr id="374" name="Group 373"/>
            <p:cNvGrpSpPr/>
            <p:nvPr/>
          </p:nvGrpSpPr>
          <p:grpSpPr>
            <a:xfrm>
              <a:off x="8403428" y="1416107"/>
              <a:ext cx="1007716" cy="307161"/>
              <a:chOff x="8298657" y="1416107"/>
              <a:chExt cx="1007716" cy="307161"/>
            </a:xfrm>
          </p:grpSpPr>
          <p:sp>
            <p:nvSpPr>
              <p:cNvPr id="239" name="TextBox 238"/>
              <p:cNvSpPr txBox="1"/>
              <p:nvPr/>
            </p:nvSpPr>
            <p:spPr>
              <a:xfrm>
                <a:off x="8645535" y="1473243"/>
                <a:ext cx="660838" cy="250025"/>
              </a:xfrm>
              <a:prstGeom prst="rect">
                <a:avLst/>
              </a:prstGeom>
              <a:noFill/>
              <a:ln>
                <a:noFill/>
              </a:ln>
            </p:spPr>
            <p:txBody>
              <a:bodyPr wrap="none" lIns="0" tIns="27417" rIns="0" bIns="0" rtlCol="0" anchor="t">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Team Project</a:t>
                </a:r>
              </a:p>
            </p:txBody>
          </p:sp>
          <p:sp>
            <p:nvSpPr>
              <p:cNvPr id="371" name="Freeform 370"/>
              <p:cNvSpPr/>
              <p:nvPr/>
            </p:nvSpPr>
            <p:spPr bwMode="auto">
              <a:xfrm>
                <a:off x="8298657" y="1416107"/>
                <a:ext cx="290511" cy="249138"/>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grpSp>
      </p:grpSp>
      <p:grpSp>
        <p:nvGrpSpPr>
          <p:cNvPr id="15" name="Group 14"/>
          <p:cNvGrpSpPr/>
          <p:nvPr/>
        </p:nvGrpSpPr>
        <p:grpSpPr>
          <a:xfrm>
            <a:off x="1765151" y="6280206"/>
            <a:ext cx="844686" cy="349016"/>
            <a:chOff x="1815887" y="5237334"/>
            <a:chExt cx="861746" cy="356066"/>
          </a:xfrm>
        </p:grpSpPr>
        <p:sp>
          <p:nvSpPr>
            <p:cNvPr id="62" name="Rectangle 6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Containers</a:t>
              </a:r>
            </a:p>
          </p:txBody>
        </p:sp>
        <p:grpSp>
          <p:nvGrpSpPr>
            <p:cNvPr id="412" name="Group 411"/>
            <p:cNvGrpSpPr/>
            <p:nvPr/>
          </p:nvGrpSpPr>
          <p:grpSpPr>
            <a:xfrm>
              <a:off x="1854319" y="5310201"/>
              <a:ext cx="221053" cy="170255"/>
              <a:chOff x="1410342" y="5288934"/>
              <a:chExt cx="294653" cy="226942"/>
            </a:xfrm>
          </p:grpSpPr>
          <p:grpSp>
            <p:nvGrpSpPr>
              <p:cNvPr id="402" name="Group 401"/>
              <p:cNvGrpSpPr/>
              <p:nvPr/>
            </p:nvGrpSpPr>
            <p:grpSpPr>
              <a:xfrm>
                <a:off x="1428991" y="5308456"/>
                <a:ext cx="97032" cy="104039"/>
                <a:chOff x="1286878" y="3925073"/>
                <a:chExt cx="291844" cy="312918"/>
              </a:xfrm>
              <a:solidFill>
                <a:schemeClr val="bg1"/>
              </a:solidFill>
            </p:grpSpPr>
            <p:sp>
              <p:nvSpPr>
                <p:cNvPr id="397" name="Diamond 396"/>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398" name="Diamond 397"/>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399" name="Diamond 398"/>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grpSp>
          <p:sp>
            <p:nvSpPr>
              <p:cNvPr id="403" name="Rounded Rectangle 402"/>
              <p:cNvSpPr/>
              <p:nvPr/>
            </p:nvSpPr>
            <p:spPr bwMode="auto">
              <a:xfrm>
                <a:off x="1410342" y="5288934"/>
                <a:ext cx="294653" cy="226942"/>
              </a:xfrm>
              <a:prstGeom prst="roundRect">
                <a:avLst>
                  <a:gd name="adj" fmla="val 918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grpSp>
            <p:nvGrpSpPr>
              <p:cNvPr id="404" name="Group 403"/>
              <p:cNvGrpSpPr/>
              <p:nvPr/>
            </p:nvGrpSpPr>
            <p:grpSpPr>
              <a:xfrm>
                <a:off x="1573839" y="5308987"/>
                <a:ext cx="97032" cy="104039"/>
                <a:chOff x="1286878" y="3925073"/>
                <a:chExt cx="291844" cy="312918"/>
              </a:xfrm>
              <a:solidFill>
                <a:schemeClr val="bg1"/>
              </a:solidFill>
            </p:grpSpPr>
            <p:sp>
              <p:nvSpPr>
                <p:cNvPr id="405" name="Diamond 40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406" name="Diamond 40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407" name="Diamond 40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grpSp>
          <p:grpSp>
            <p:nvGrpSpPr>
              <p:cNvPr id="408" name="Group 407"/>
              <p:cNvGrpSpPr/>
              <p:nvPr/>
            </p:nvGrpSpPr>
            <p:grpSpPr>
              <a:xfrm>
                <a:off x="1505369" y="5390438"/>
                <a:ext cx="97032" cy="104039"/>
                <a:chOff x="1286878" y="3925073"/>
                <a:chExt cx="291844" cy="312918"/>
              </a:xfrm>
              <a:solidFill>
                <a:schemeClr val="bg1"/>
              </a:solidFill>
            </p:grpSpPr>
            <p:sp>
              <p:nvSpPr>
                <p:cNvPr id="409" name="Diamond 408"/>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410" name="Diamond 409"/>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sp>
              <p:nvSpPr>
                <p:cNvPr id="411" name="Diamond 410"/>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a:lnSpc>
                      <a:spcPct val="90000"/>
                    </a:lnSpc>
                  </a:pPr>
                  <a:endParaRPr lang="en-US" sz="1961" b="1" dirty="0">
                    <a:solidFill>
                      <a:srgbClr val="FFFFFF"/>
                    </a:solidFill>
                    <a:latin typeface="Segoe UI Light"/>
                    <a:ea typeface="Segoe UI" pitchFamily="34" charset="0"/>
                    <a:cs typeface="Segoe UI" pitchFamily="34" charset="0"/>
                  </a:endParaRPr>
                </a:p>
              </p:txBody>
            </p:sp>
          </p:grpSp>
        </p:grpSp>
      </p:grpSp>
      <p:grpSp>
        <p:nvGrpSpPr>
          <p:cNvPr id="417" name="Group 416"/>
          <p:cNvGrpSpPr/>
          <p:nvPr/>
        </p:nvGrpSpPr>
        <p:grpSpPr>
          <a:xfrm>
            <a:off x="551090" y="5192655"/>
            <a:ext cx="988425" cy="303122"/>
            <a:chOff x="559429" y="4065187"/>
            <a:chExt cx="1008388" cy="309244"/>
          </a:xfrm>
        </p:grpSpPr>
        <p:pic>
          <p:nvPicPr>
            <p:cNvPr id="413" name="Picture 412"/>
            <p:cNvPicPr>
              <a:picLocks noChangeAspect="1"/>
            </p:cNvPicPr>
            <p:nvPr/>
          </p:nvPicPr>
          <p:blipFill>
            <a:blip r:embed="rId50" cstate="print">
              <a:biLevel thresh="25000"/>
              <a:extLst>
                <a:ext uri="{28A0092B-C50C-407E-A947-70E740481C1C}">
                  <a14:useLocalDpi xmlns:a14="http://schemas.microsoft.com/office/drawing/2010/main" val="0"/>
                </a:ext>
              </a:extLst>
            </a:blip>
            <a:stretch>
              <a:fillRect/>
            </a:stretch>
          </p:blipFill>
          <p:spPr>
            <a:xfrm>
              <a:off x="559429" y="4065187"/>
              <a:ext cx="252028" cy="252028"/>
            </a:xfrm>
            <a:prstGeom prst="rect">
              <a:avLst/>
            </a:prstGeom>
          </p:spPr>
        </p:pic>
        <p:sp>
          <p:nvSpPr>
            <p:cNvPr id="414" name="TextBox 413"/>
            <p:cNvSpPr txBox="1"/>
            <p:nvPr/>
          </p:nvSpPr>
          <p:spPr>
            <a:xfrm>
              <a:off x="908661" y="4073326"/>
              <a:ext cx="659156" cy="301105"/>
            </a:xfrm>
            <a:prstGeom prst="rect">
              <a:avLst/>
            </a:prstGeom>
            <a:noFill/>
            <a:ln>
              <a:noFill/>
            </a:ln>
          </p:spPr>
          <p:txBody>
            <a:bodyPr wrap="none" lIns="0" tIns="27417" rIns="0" bIns="0" rtlCol="0">
              <a:noAutofit/>
            </a:bodyPr>
            <a:lstStyle/>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VM Image Gallery</a:t>
              </a:r>
            </a:p>
            <a:p>
              <a:pPr defTabSz="913775" eaLnBrk="0" hangingPunct="0">
                <a:lnSpc>
                  <a:spcPts val="800"/>
                </a:lnSpc>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&amp; VM Depot</a:t>
              </a:r>
            </a:p>
          </p:txBody>
        </p:sp>
      </p:grpSp>
      <p:grpSp>
        <p:nvGrpSpPr>
          <p:cNvPr id="23" name="Group 22"/>
          <p:cNvGrpSpPr/>
          <p:nvPr/>
        </p:nvGrpSpPr>
        <p:grpSpPr>
          <a:xfrm>
            <a:off x="7659210" y="6273978"/>
            <a:ext cx="772847" cy="339568"/>
            <a:chOff x="7811111" y="5230981"/>
            <a:chExt cx="788455" cy="346426"/>
          </a:xfrm>
        </p:grpSpPr>
        <p:sp>
          <p:nvSpPr>
            <p:cNvPr id="30" name="Rectangle 29"/>
            <p:cNvSpPr/>
            <p:nvPr/>
          </p:nvSpPr>
          <p:spPr bwMode="auto">
            <a:xfrm>
              <a:off x="7811111" y="5230981"/>
              <a:ext cx="788455"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DNS</a:t>
              </a:r>
            </a:p>
          </p:txBody>
        </p:sp>
        <p:pic>
          <p:nvPicPr>
            <p:cNvPr id="4" name="Picture 3"/>
            <p:cNvPicPr>
              <a:picLocks noChangeAspect="1"/>
            </p:cNvPicPr>
            <p:nvPr/>
          </p:nvPicPr>
          <p:blipFill>
            <a:blip r:embed="rId51" cstate="print">
              <a:biLevel thresh="25000"/>
              <a:extLst>
                <a:ext uri="{28A0092B-C50C-407E-A947-70E740481C1C}">
                  <a14:useLocalDpi xmlns:a14="http://schemas.microsoft.com/office/drawing/2010/main" val="0"/>
                </a:ext>
              </a:extLst>
            </a:blip>
            <a:stretch>
              <a:fillRect/>
            </a:stretch>
          </p:blipFill>
          <p:spPr>
            <a:xfrm>
              <a:off x="7860724" y="5289060"/>
              <a:ext cx="211665" cy="211665"/>
            </a:xfrm>
            <a:prstGeom prst="rect">
              <a:avLst/>
            </a:prstGeom>
          </p:spPr>
        </p:pic>
      </p:grpSp>
      <p:grpSp>
        <p:nvGrpSpPr>
          <p:cNvPr id="240" name="Group 239"/>
          <p:cNvGrpSpPr/>
          <p:nvPr/>
        </p:nvGrpSpPr>
        <p:grpSpPr>
          <a:xfrm>
            <a:off x="10253942" y="6273978"/>
            <a:ext cx="853167" cy="339568"/>
            <a:chOff x="10458248" y="5230981"/>
            <a:chExt cx="870398" cy="346426"/>
          </a:xfrm>
        </p:grpSpPr>
        <p:sp>
          <p:nvSpPr>
            <p:cNvPr id="34" name="Rectangle 33"/>
            <p:cNvSpPr/>
            <p:nvPr/>
          </p:nvSpPr>
          <p:spPr bwMode="auto">
            <a:xfrm>
              <a:off x="10458248" y="5230981"/>
              <a:ext cx="870398" cy="34642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VPN Gateway</a:t>
              </a:r>
            </a:p>
          </p:txBody>
        </p:sp>
        <p:pic>
          <p:nvPicPr>
            <p:cNvPr id="10" name="Picture 9"/>
            <p:cNvPicPr>
              <a:picLocks noChangeAspect="1"/>
            </p:cNvPicPr>
            <p:nvPr/>
          </p:nvPicPr>
          <p:blipFill>
            <a:blip r:embed="rId52" cstate="print">
              <a:biLevel thresh="25000"/>
              <a:extLst>
                <a:ext uri="{28A0092B-C50C-407E-A947-70E740481C1C}">
                  <a14:useLocalDpi xmlns:a14="http://schemas.microsoft.com/office/drawing/2010/main" val="0"/>
                </a:ext>
              </a:extLst>
            </a:blip>
            <a:stretch>
              <a:fillRect/>
            </a:stretch>
          </p:blipFill>
          <p:spPr>
            <a:xfrm>
              <a:off x="10460633" y="5267779"/>
              <a:ext cx="241495" cy="241495"/>
            </a:xfrm>
            <a:prstGeom prst="rect">
              <a:avLst/>
            </a:prstGeom>
          </p:spPr>
        </p:pic>
      </p:grpSp>
      <p:grpSp>
        <p:nvGrpSpPr>
          <p:cNvPr id="21" name="Group 20"/>
          <p:cNvGrpSpPr/>
          <p:nvPr/>
        </p:nvGrpSpPr>
        <p:grpSpPr>
          <a:xfrm>
            <a:off x="6814236" y="6274304"/>
            <a:ext cx="813196" cy="339327"/>
            <a:chOff x="6949070" y="5231313"/>
            <a:chExt cx="829620" cy="346180"/>
          </a:xfrm>
        </p:grpSpPr>
        <p:sp>
          <p:nvSpPr>
            <p:cNvPr id="29" name="Rectangle 28"/>
            <p:cNvSpPr/>
            <p:nvPr/>
          </p:nvSpPr>
          <p:spPr bwMode="auto">
            <a:xfrm>
              <a:off x="6949070" y="5231313"/>
              <a:ext cx="829620" cy="346180"/>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Load Balancer</a:t>
              </a:r>
            </a:p>
          </p:txBody>
        </p:sp>
        <p:pic>
          <p:nvPicPr>
            <p:cNvPr id="12" name="Picture 11"/>
            <p:cNvPicPr>
              <a:picLocks noChangeAspect="1"/>
            </p:cNvPicPr>
            <p:nvPr/>
          </p:nvPicPr>
          <p:blipFill>
            <a:blip r:embed="rId53" cstate="print">
              <a:biLevel thresh="25000"/>
              <a:extLst>
                <a:ext uri="{28A0092B-C50C-407E-A947-70E740481C1C}">
                  <a14:useLocalDpi xmlns:a14="http://schemas.microsoft.com/office/drawing/2010/main" val="0"/>
                </a:ext>
              </a:extLst>
            </a:blip>
            <a:stretch>
              <a:fillRect/>
            </a:stretch>
          </p:blipFill>
          <p:spPr>
            <a:xfrm>
              <a:off x="6988668" y="5270432"/>
              <a:ext cx="238842" cy="238842"/>
            </a:xfrm>
            <a:prstGeom prst="rect">
              <a:avLst/>
            </a:prstGeom>
          </p:spPr>
        </p:pic>
      </p:grpSp>
      <p:grpSp>
        <p:nvGrpSpPr>
          <p:cNvPr id="6" name="Group 5"/>
          <p:cNvGrpSpPr/>
          <p:nvPr/>
        </p:nvGrpSpPr>
        <p:grpSpPr>
          <a:xfrm>
            <a:off x="1052697" y="6280206"/>
            <a:ext cx="605210" cy="349016"/>
            <a:chOff x="1071897" y="5237087"/>
            <a:chExt cx="617346" cy="356015"/>
          </a:xfrm>
        </p:grpSpPr>
        <p:sp>
          <p:nvSpPr>
            <p:cNvPr id="245" name="Rectangle 244"/>
            <p:cNvSpPr/>
            <p:nvPr/>
          </p:nvSpPr>
          <p:spPr bwMode="auto">
            <a:xfrm>
              <a:off x="1071897" y="5237087"/>
              <a:ext cx="617346" cy="356015"/>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a:lnSpc>
                  <a:spcPct val="90000"/>
                </a:lnSpc>
              </a:pPr>
              <a:r>
                <a:rPr lang="en-US" sz="784" kern="0" dirty="0">
                  <a:gradFill>
                    <a:gsLst>
                      <a:gs pos="0">
                        <a:srgbClr val="FFFFFF"/>
                      </a:gs>
                      <a:gs pos="100000">
                        <a:srgbClr val="FFFFFF"/>
                      </a:gs>
                    </a:gsLst>
                    <a:lin ang="5400000" scaled="0"/>
                  </a:gradFill>
                  <a:ea typeface="Segoe UI" pitchFamily="34" charset="0"/>
                  <a:cs typeface="Segoe UI" pitchFamily="34" charset="0"/>
                </a:rPr>
                <a:t>Linux</a:t>
              </a:r>
            </a:p>
          </p:txBody>
        </p:sp>
        <p:pic>
          <p:nvPicPr>
            <p:cNvPr id="248" name="Picture 247"/>
            <p:cNvPicPr>
              <a:picLocks noChangeAspect="1"/>
            </p:cNvPicPr>
            <p:nvPr/>
          </p:nvPicPr>
          <p:blipFill>
            <a:blip r:embed="rId40" cstate="print">
              <a:biLevel thresh="25000"/>
              <a:extLst>
                <a:ext uri="{28A0092B-C50C-407E-A947-70E740481C1C}">
                  <a14:useLocalDpi xmlns:a14="http://schemas.microsoft.com/office/drawing/2010/main" val="0"/>
                </a:ext>
              </a:extLst>
            </a:blip>
            <a:stretch>
              <a:fillRect/>
            </a:stretch>
          </p:blipFill>
          <p:spPr>
            <a:xfrm>
              <a:off x="1100128" y="5281983"/>
              <a:ext cx="261544" cy="261545"/>
            </a:xfrm>
            <a:prstGeom prst="rect">
              <a:avLst/>
            </a:prstGeom>
            <a:ln>
              <a:noFill/>
            </a:ln>
          </p:spPr>
        </p:pic>
      </p:grpSp>
      <p:sp>
        <p:nvSpPr>
          <p:cNvPr id="5" name="Title 4"/>
          <p:cNvSpPr>
            <a:spLocks noGrp="1"/>
          </p:cNvSpPr>
          <p:nvPr>
            <p:ph type="title"/>
          </p:nvPr>
        </p:nvSpPr>
        <p:spPr/>
        <p:txBody>
          <a:bodyPr/>
          <a:lstStyle/>
          <a:p>
            <a:r>
              <a:rPr lang="en-US" dirty="0"/>
              <a:t>Azure services across IaaS and PaaS</a:t>
            </a:r>
          </a:p>
        </p:txBody>
      </p:sp>
      <p:sp>
        <p:nvSpPr>
          <p:cNvPr id="3" name="TextBox 2"/>
          <p:cNvSpPr txBox="1"/>
          <p:nvPr/>
        </p:nvSpPr>
        <p:spPr>
          <a:xfrm>
            <a:off x="206140" y="1217063"/>
            <a:ext cx="3499035" cy="760208"/>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bg1"/>
                </a:solidFill>
              </a:rPr>
              <a:t>http://azureplatform.azurewebsites.net/</a:t>
            </a:r>
          </a:p>
          <a:p>
            <a:pPr>
              <a:lnSpc>
                <a:spcPct val="90000"/>
              </a:lnSpc>
              <a:spcAft>
                <a:spcPts val="600"/>
              </a:spcAft>
            </a:pPr>
            <a:endParaRPr lang="en-US" sz="1400" dirty="0" err="1">
              <a:solidFill>
                <a:schemeClr val="bg1"/>
              </a:solidFill>
            </a:endParaRPr>
          </a:p>
        </p:txBody>
      </p:sp>
    </p:spTree>
    <p:extLst>
      <p:ext uri="{BB962C8B-B14F-4D97-AF65-F5344CB8AC3E}">
        <p14:creationId xmlns:p14="http://schemas.microsoft.com/office/powerpoint/2010/main" val="17877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p:cNvSpPr/>
          <p:nvPr/>
        </p:nvSpPr>
        <p:spPr bwMode="auto">
          <a:xfrm>
            <a:off x="0" y="5450232"/>
            <a:ext cx="12192000" cy="673653"/>
          </a:xfrm>
          <a:prstGeom prst="rect">
            <a:avLst/>
          </a:prstGeom>
          <a:solidFill>
            <a:srgbClr val="505050">
              <a:lumMod val="20000"/>
              <a:lumOff val="80000"/>
            </a:srgbClr>
          </a:solidFill>
          <a:ln w="10795" cap="flat" cmpd="sng" algn="ctr">
            <a:noFill/>
            <a:prstDash val="solid"/>
            <a:headEnd type="none" w="med" len="med"/>
            <a:tailEnd type="none" w="med" len="med"/>
          </a:ln>
          <a:effectLst/>
        </p:spPr>
        <p:txBody>
          <a:bodyPr vert="horz" wrap="square" lIns="822960" tIns="46637" rIns="0" bIns="46637" numCol="1" rtlCol="0" anchor="ctr" anchorCtr="0" compatLnSpc="1">
            <a:prstTxWarp prst="textNoShape">
              <a:avLst/>
            </a:prstTxWarp>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pitchFamily="34" charset="0"/>
            </a:endParaRPr>
          </a:p>
        </p:txBody>
      </p:sp>
      <p:sp>
        <p:nvSpPr>
          <p:cNvPr id="5" name="Rectangle 4"/>
          <p:cNvSpPr/>
          <p:nvPr/>
        </p:nvSpPr>
        <p:spPr>
          <a:xfrm>
            <a:off x="10290330" y="5623125"/>
            <a:ext cx="1500394" cy="327866"/>
          </a:xfrm>
          <a:prstGeom prst="rect">
            <a:avLst/>
          </a:prstGeom>
        </p:spPr>
        <p:txBody>
          <a:bodyPr wrap="none" lIns="0" tIns="0" rIns="0" bIns="0" anchor="ctr">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ACTION</a:t>
            </a:r>
          </a:p>
        </p:txBody>
      </p:sp>
      <p:grpSp>
        <p:nvGrpSpPr>
          <p:cNvPr id="146" name="Group 145"/>
          <p:cNvGrpSpPr/>
          <p:nvPr/>
        </p:nvGrpSpPr>
        <p:grpSpPr>
          <a:xfrm>
            <a:off x="9986957" y="1953710"/>
            <a:ext cx="1935030" cy="2930687"/>
            <a:chOff x="9986957" y="1953710"/>
            <a:chExt cx="1935030" cy="2930687"/>
          </a:xfrm>
        </p:grpSpPr>
        <p:grpSp>
          <p:nvGrpSpPr>
            <p:cNvPr id="134" name="Group 133"/>
            <p:cNvGrpSpPr/>
            <p:nvPr/>
          </p:nvGrpSpPr>
          <p:grpSpPr>
            <a:xfrm>
              <a:off x="10117191" y="1953710"/>
              <a:ext cx="1495442" cy="385285"/>
              <a:chOff x="10117191" y="1801409"/>
              <a:chExt cx="1495442" cy="385285"/>
            </a:xfrm>
          </p:grpSpPr>
          <p:sp>
            <p:nvSpPr>
              <p:cNvPr id="7" name="TextBox 6"/>
              <p:cNvSpPr txBox="1"/>
              <p:nvPr/>
            </p:nvSpPr>
            <p:spPr>
              <a:xfrm>
                <a:off x="10522730" y="1818619"/>
                <a:ext cx="1089903" cy="350865"/>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t>People</a:t>
                </a:r>
              </a:p>
            </p:txBody>
          </p:sp>
          <p:grpSp>
            <p:nvGrpSpPr>
              <p:cNvPr id="126" name="Group 125"/>
              <p:cNvGrpSpPr/>
              <p:nvPr/>
            </p:nvGrpSpPr>
            <p:grpSpPr>
              <a:xfrm>
                <a:off x="10117191" y="1801409"/>
                <a:ext cx="377173" cy="385285"/>
                <a:chOff x="9983569" y="1775820"/>
                <a:chExt cx="377173" cy="385285"/>
              </a:xfrm>
              <a:solidFill>
                <a:schemeClr val="accent1"/>
              </a:solidFill>
            </p:grpSpPr>
            <p:sp>
              <p:nvSpPr>
                <p:cNvPr id="27" name="Freeform 5"/>
                <p:cNvSpPr>
                  <a:spLocks noEditPoints="1"/>
                </p:cNvSpPr>
                <p:nvPr/>
              </p:nvSpPr>
              <p:spPr bwMode="auto">
                <a:xfrm>
                  <a:off x="10022097" y="1775820"/>
                  <a:ext cx="155128" cy="154114"/>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8" name="Freeform 6"/>
                <p:cNvSpPr>
                  <a:spLocks noEditPoints="1"/>
                </p:cNvSpPr>
                <p:nvPr/>
              </p:nvSpPr>
              <p:spPr bwMode="auto">
                <a:xfrm>
                  <a:off x="9983569" y="1944129"/>
                  <a:ext cx="232184" cy="216976"/>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9" name="Freeform 7"/>
                <p:cNvSpPr>
                  <a:spLocks noEditPoints="1"/>
                </p:cNvSpPr>
                <p:nvPr/>
              </p:nvSpPr>
              <p:spPr bwMode="auto">
                <a:xfrm>
                  <a:off x="10211698" y="1845780"/>
                  <a:ext cx="119641" cy="119641"/>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0" name="Freeform 8"/>
                <p:cNvSpPr>
                  <a:spLocks noEditPoints="1"/>
                </p:cNvSpPr>
                <p:nvPr/>
              </p:nvSpPr>
              <p:spPr bwMode="auto">
                <a:xfrm>
                  <a:off x="10208656" y="1971504"/>
                  <a:ext cx="152086" cy="16729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35" name="Group 134"/>
            <p:cNvGrpSpPr/>
            <p:nvPr/>
          </p:nvGrpSpPr>
          <p:grpSpPr>
            <a:xfrm>
              <a:off x="10112929" y="4367332"/>
              <a:ext cx="1559637" cy="517065"/>
              <a:chOff x="10112929" y="4531639"/>
              <a:chExt cx="1559637" cy="517065"/>
            </a:xfrm>
          </p:grpSpPr>
          <p:sp>
            <p:nvSpPr>
              <p:cNvPr id="8" name="TextBox 7"/>
              <p:cNvSpPr txBox="1"/>
              <p:nvPr/>
            </p:nvSpPr>
            <p:spPr>
              <a:xfrm>
                <a:off x="10522730" y="4531639"/>
                <a:ext cx="1149836" cy="517065"/>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t>Automated </a:t>
                </a:r>
                <a:b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br>
                <a: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t>Systems</a:t>
                </a:r>
              </a:p>
            </p:txBody>
          </p:sp>
          <p:grpSp>
            <p:nvGrpSpPr>
              <p:cNvPr id="10" name="Group 9"/>
              <p:cNvGrpSpPr/>
              <p:nvPr/>
            </p:nvGrpSpPr>
            <p:grpSpPr>
              <a:xfrm>
                <a:off x="10112929" y="4549111"/>
                <a:ext cx="385696" cy="482120"/>
                <a:chOff x="2954338" y="6831013"/>
                <a:chExt cx="1041400" cy="1301750"/>
              </a:xfrm>
              <a:solidFill>
                <a:schemeClr val="accent1"/>
              </a:solidFill>
            </p:grpSpPr>
            <p:sp>
              <p:nvSpPr>
                <p:cNvPr id="25"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6"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36" name="Group 135"/>
            <p:cNvGrpSpPr/>
            <p:nvPr/>
          </p:nvGrpSpPr>
          <p:grpSpPr>
            <a:xfrm>
              <a:off x="9986957" y="3170458"/>
              <a:ext cx="607737" cy="704547"/>
              <a:chOff x="9986957" y="3170458"/>
              <a:chExt cx="607737" cy="704547"/>
            </a:xfrm>
          </p:grpSpPr>
          <p:sp>
            <p:nvSpPr>
              <p:cNvPr id="12" name="TextBox 11"/>
              <p:cNvSpPr txBox="1"/>
              <p:nvPr/>
            </p:nvSpPr>
            <p:spPr>
              <a:xfrm>
                <a:off x="9986957" y="3524140"/>
                <a:ext cx="607737" cy="350865"/>
              </a:xfrm>
              <a:prstGeom prst="rect">
                <a:avLst/>
              </a:prstGeom>
              <a:noFill/>
            </p:spPr>
            <p:txBody>
              <a:bodyPr wrap="square" lIns="91440" tIns="91440" rIns="91440" bIns="91440" rtlCol="0">
                <a:spAutoFit/>
              </a:bodyPr>
              <a:lstStyle/>
              <a:p>
                <a:pPr marL="0" marR="0" lvl="0" indent="0" algn="ctr" defTabSz="932384"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t>Apps</a:t>
                </a:r>
              </a:p>
            </p:txBody>
          </p:sp>
          <p:grpSp>
            <p:nvGrpSpPr>
              <p:cNvPr id="13" name="Group 12"/>
              <p:cNvGrpSpPr/>
              <p:nvPr/>
            </p:nvGrpSpPr>
            <p:grpSpPr>
              <a:xfrm>
                <a:off x="10074612" y="3170458"/>
                <a:ext cx="462330" cy="357618"/>
                <a:chOff x="5007615" y="2323753"/>
                <a:chExt cx="649029" cy="502032"/>
              </a:xfrm>
              <a:solidFill>
                <a:schemeClr val="accent1"/>
              </a:solidFill>
            </p:grpSpPr>
            <p:sp>
              <p:nvSpPr>
                <p:cNvPr id="23" name="Freeform 22"/>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grpFill/>
                <a:ln>
                  <a:noFill/>
                </a:ln>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24" name="Freeform 23"/>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37" name="Group 136"/>
            <p:cNvGrpSpPr/>
            <p:nvPr/>
          </p:nvGrpSpPr>
          <p:grpSpPr>
            <a:xfrm>
              <a:off x="10541137" y="2522711"/>
              <a:ext cx="1380850" cy="1639832"/>
              <a:chOff x="10541137" y="2522711"/>
              <a:chExt cx="1380850" cy="1639832"/>
            </a:xfrm>
          </p:grpSpPr>
          <p:sp>
            <p:nvSpPr>
              <p:cNvPr id="15" name="Rectangle 14"/>
              <p:cNvSpPr/>
              <p:nvPr/>
            </p:nvSpPr>
            <p:spPr bwMode="auto">
              <a:xfrm>
                <a:off x="10754563" y="2522711"/>
                <a:ext cx="1167424" cy="1639832"/>
              </a:xfrm>
              <a:prstGeom prst="rect">
                <a:avLst/>
              </a:prstGeom>
              <a:noFill/>
              <a:ln w="12700" cap="flat" cmpd="sng" algn="ctr">
                <a:solidFill>
                  <a:schemeClr val="bg2"/>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p:cNvSpPr txBox="1"/>
              <p:nvPr/>
            </p:nvSpPr>
            <p:spPr>
              <a:xfrm>
                <a:off x="11324523" y="2744713"/>
                <a:ext cx="473322" cy="184666"/>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Web</a:t>
                </a:r>
              </a:p>
            </p:txBody>
          </p:sp>
          <p:sp>
            <p:nvSpPr>
              <p:cNvPr id="19" name="Freeform 18"/>
              <p:cNvSpPr>
                <a:spLocks noChangeArrowheads="1"/>
              </p:cNvSpPr>
              <p:nvPr/>
            </p:nvSpPr>
            <p:spPr bwMode="auto">
              <a:xfrm>
                <a:off x="10932437" y="2688838"/>
                <a:ext cx="273332" cy="273332"/>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7" name="TextBox 16"/>
              <p:cNvSpPr txBox="1"/>
              <p:nvPr/>
            </p:nvSpPr>
            <p:spPr>
              <a:xfrm>
                <a:off x="11324523" y="3256935"/>
                <a:ext cx="473322" cy="184666"/>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Mobile</a:t>
                </a:r>
              </a:p>
            </p:txBody>
          </p:sp>
          <p:sp>
            <p:nvSpPr>
              <p:cNvPr id="20" name="Freeform 19"/>
              <p:cNvSpPr>
                <a:spLocks/>
              </p:cNvSpPr>
              <p:nvPr/>
            </p:nvSpPr>
            <p:spPr bwMode="auto">
              <a:xfrm>
                <a:off x="10973554" y="3177573"/>
                <a:ext cx="191100" cy="343390"/>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8" name="TextBox 17"/>
              <p:cNvSpPr txBox="1"/>
              <p:nvPr/>
            </p:nvSpPr>
            <p:spPr>
              <a:xfrm>
                <a:off x="11324523" y="3768269"/>
                <a:ext cx="473322" cy="184666"/>
              </a:xfrm>
              <a:prstGeom prst="rect">
                <a:avLst/>
              </a:prstGeom>
              <a:noFill/>
            </p:spPr>
            <p:txBody>
              <a:bodyPr wrap="square" lIns="0" tIns="0" rIns="0" bIns="0" rtlCol="0">
                <a:spAutoFit/>
              </a:bodyPr>
              <a:lstStyle/>
              <a:p>
                <a:pPr marL="0" marR="0" lvl="0" indent="0" algn="l" defTabSz="932384" rtl="0" eaLnBrk="1" fontAlgn="auto" latinLnBrk="0" hangingPunct="1">
                  <a:lnSpc>
                    <a:spcPct val="100000"/>
                  </a:lnSpc>
                  <a:spcBef>
                    <a:spcPct val="0"/>
                  </a:spcBef>
                  <a:spcAft>
                    <a:spcPts val="600"/>
                  </a:spcAft>
                  <a:buClrTx/>
                  <a:buSzTx/>
                  <a:buFontTx/>
                  <a:buNone/>
                  <a:tabLst/>
                  <a:defRPr/>
                </a:pPr>
                <a:r>
                  <a:rPr kumimoji="0" lang="en-US" sz="1200" b="0" i="0" u="none" strike="noStrike" kern="0" cap="none" spc="0" normalizeH="0" baseline="0" noProof="0" dirty="0">
                    <a:ln>
                      <a:noFill/>
                    </a:ln>
                    <a:solidFill>
                      <a:srgbClr val="505050"/>
                    </a:solidFill>
                    <a:effectLst/>
                    <a:uLnTx/>
                    <a:uFillTx/>
                    <a:latin typeface="Segoe UI"/>
                    <a:ea typeface="+mn-ea"/>
                    <a:cs typeface="Segoe UI Semilight" panose="020B0402040204020203" pitchFamily="34" charset="0"/>
                  </a:rPr>
                  <a:t>Bots</a:t>
                </a:r>
              </a:p>
            </p:txBody>
          </p:sp>
          <p:sp>
            <p:nvSpPr>
              <p:cNvPr id="21" name="Freeform 20"/>
              <p:cNvSpPr/>
              <p:nvPr/>
            </p:nvSpPr>
            <p:spPr bwMode="auto">
              <a:xfrm>
                <a:off x="10888210" y="3746976"/>
                <a:ext cx="361788" cy="204168"/>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 name="Straight Connector 21"/>
              <p:cNvCxnSpPr/>
              <p:nvPr/>
            </p:nvCxnSpPr>
            <p:spPr>
              <a:xfrm flipH="1">
                <a:off x="10541137" y="3342627"/>
                <a:ext cx="213425" cy="0"/>
              </a:xfrm>
              <a:prstGeom prst="line">
                <a:avLst/>
              </a:prstGeom>
              <a:noFill/>
              <a:ln w="12700" cap="flat" cmpd="sng" algn="ctr">
                <a:solidFill>
                  <a:schemeClr val="bg2"/>
                </a:solidFill>
                <a:prstDash val="dash"/>
                <a:headEnd type="none" w="med" len="med"/>
                <a:tailEnd type="none" w="med" len="med"/>
              </a:ln>
              <a:effectLst/>
            </p:spPr>
          </p:cxnSp>
        </p:grpSp>
      </p:grpSp>
      <p:grpSp>
        <p:nvGrpSpPr>
          <p:cNvPr id="145" name="Group 144"/>
          <p:cNvGrpSpPr/>
          <p:nvPr/>
        </p:nvGrpSpPr>
        <p:grpSpPr>
          <a:xfrm>
            <a:off x="7759080" y="3949886"/>
            <a:ext cx="1834174" cy="1352769"/>
            <a:chOff x="7759080" y="3949886"/>
            <a:chExt cx="1834174" cy="1352769"/>
          </a:xfrm>
        </p:grpSpPr>
        <p:sp>
          <p:nvSpPr>
            <p:cNvPr id="33" name="Rectangle 32"/>
            <p:cNvSpPr/>
            <p:nvPr/>
          </p:nvSpPr>
          <p:spPr bwMode="auto">
            <a:xfrm>
              <a:off x="7759080" y="3949886"/>
              <a:ext cx="1834174" cy="1352769"/>
            </a:xfrm>
            <a:prstGeom prst="rect">
              <a:avLst/>
            </a:prstGeom>
            <a:solidFill>
              <a:srgbClr val="0078D7"/>
            </a:solidFill>
            <a:ln w="3175">
              <a:noFill/>
            </a:ln>
            <a:effectLst/>
          </p:spPr>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42" name="Rectangle 41"/>
            <p:cNvSpPr/>
            <p:nvPr/>
          </p:nvSpPr>
          <p:spPr>
            <a:xfrm>
              <a:off x="8405993" y="4755453"/>
              <a:ext cx="997638" cy="26497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43" name="Group 42"/>
            <p:cNvGrpSpPr/>
            <p:nvPr/>
          </p:nvGrpSpPr>
          <p:grpSpPr>
            <a:xfrm>
              <a:off x="8048280" y="4782423"/>
              <a:ext cx="324859" cy="207634"/>
              <a:chOff x="7884058" y="5368509"/>
              <a:chExt cx="324905" cy="207663"/>
            </a:xfrm>
          </p:grpSpPr>
          <p:sp>
            <p:nvSpPr>
              <p:cNvPr id="4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44" name="Group 143"/>
          <p:cNvGrpSpPr/>
          <p:nvPr/>
        </p:nvGrpSpPr>
        <p:grpSpPr>
          <a:xfrm>
            <a:off x="7759080" y="1416000"/>
            <a:ext cx="1834174" cy="2465335"/>
            <a:chOff x="7759080" y="1416000"/>
            <a:chExt cx="1834174" cy="2465335"/>
          </a:xfrm>
        </p:grpSpPr>
        <p:sp>
          <p:nvSpPr>
            <p:cNvPr id="32" name="Rectangle 31"/>
            <p:cNvSpPr/>
            <p:nvPr/>
          </p:nvSpPr>
          <p:spPr bwMode="auto">
            <a:xfrm>
              <a:off x="7759080" y="1416000"/>
              <a:ext cx="1834174" cy="2465335"/>
            </a:xfrm>
            <a:prstGeom prst="rect">
              <a:avLst/>
            </a:prstGeom>
            <a:solidFill>
              <a:srgbClr val="0078D7"/>
            </a:solidFill>
            <a:ln w="3175">
              <a:noFill/>
            </a:ln>
            <a:effectLst/>
          </p:spPr>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4" name="Rectangle 33"/>
            <p:cNvSpPr/>
            <p:nvPr/>
          </p:nvSpPr>
          <p:spPr>
            <a:xfrm>
              <a:off x="8446243" y="3321310"/>
              <a:ext cx="995953" cy="26497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35" name="Group 34"/>
            <p:cNvGrpSpPr/>
            <p:nvPr/>
          </p:nvGrpSpPr>
          <p:grpSpPr>
            <a:xfrm>
              <a:off x="8050322" y="3292387"/>
              <a:ext cx="315714" cy="315714"/>
              <a:chOff x="3236100" y="589298"/>
              <a:chExt cx="5641200" cy="5641200"/>
            </a:xfrm>
          </p:grpSpPr>
          <p:sp>
            <p:nvSpPr>
              <p:cNvPr id="54" name="Freeform 5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5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39" name="Rectangle 38"/>
            <p:cNvSpPr/>
            <p:nvPr/>
          </p:nvSpPr>
          <p:spPr>
            <a:xfrm>
              <a:off x="8446243" y="2649307"/>
              <a:ext cx="995953" cy="437622"/>
            </a:xfrm>
            <a:prstGeom prst="rect">
              <a:avLst/>
            </a:prstGeom>
          </p:spPr>
          <p:txBody>
            <a:bodyPr wrap="square"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40" name="Rectangle 39"/>
            <p:cNvSpPr/>
            <p:nvPr/>
          </p:nvSpPr>
          <p:spPr>
            <a:xfrm>
              <a:off x="8446243" y="2040441"/>
              <a:ext cx="995953" cy="43762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41" name="Group 40"/>
            <p:cNvGrpSpPr/>
            <p:nvPr/>
          </p:nvGrpSpPr>
          <p:grpSpPr>
            <a:xfrm>
              <a:off x="7994494" y="2118835"/>
              <a:ext cx="427370" cy="274038"/>
              <a:chOff x="7822816" y="2717080"/>
              <a:chExt cx="427431" cy="274077"/>
            </a:xfrm>
          </p:grpSpPr>
          <p:sp>
            <p:nvSpPr>
              <p:cNvPr id="50" name="Freeform 4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4" name="Freeform 43"/>
            <p:cNvSpPr/>
            <p:nvPr/>
          </p:nvSpPr>
          <p:spPr bwMode="auto">
            <a:xfrm>
              <a:off x="8021526" y="2737076"/>
              <a:ext cx="373305" cy="253760"/>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41" name="Group 140"/>
          <p:cNvGrpSpPr/>
          <p:nvPr/>
        </p:nvGrpSpPr>
        <p:grpSpPr>
          <a:xfrm>
            <a:off x="2077294" y="1416000"/>
            <a:ext cx="1834174" cy="3882071"/>
            <a:chOff x="2077294" y="1416000"/>
            <a:chExt cx="1834174" cy="3882071"/>
          </a:xfrm>
        </p:grpSpPr>
        <p:sp>
          <p:nvSpPr>
            <p:cNvPr id="57" name="Rectangle 56"/>
            <p:cNvSpPr/>
            <p:nvPr/>
          </p:nvSpPr>
          <p:spPr bwMode="auto">
            <a:xfrm>
              <a:off x="2077294" y="1416000"/>
              <a:ext cx="1834174" cy="3882071"/>
            </a:xfrm>
            <a:prstGeom prst="rect">
              <a:avLst/>
            </a:prstGeom>
            <a:solidFill>
              <a:srgbClr val="0078D7"/>
            </a:solidFill>
            <a:ln w="3175">
              <a:noFill/>
            </a:ln>
            <a:effectLst/>
          </p:spPr>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58" name="Rectangle 57"/>
            <p:cNvSpPr/>
            <p:nvPr/>
          </p:nvSpPr>
          <p:spPr>
            <a:xfrm>
              <a:off x="2641872" y="3483298"/>
              <a:ext cx="1078797" cy="26497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Event Hubs</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61" name="Rectangle 60"/>
            <p:cNvSpPr/>
            <p:nvPr/>
          </p:nvSpPr>
          <p:spPr>
            <a:xfrm>
              <a:off x="2641872" y="2920538"/>
              <a:ext cx="1078797" cy="26497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62" name="Group 61"/>
            <p:cNvGrpSpPr/>
            <p:nvPr/>
          </p:nvGrpSpPr>
          <p:grpSpPr>
            <a:xfrm>
              <a:off x="2327009" y="2878099"/>
              <a:ext cx="274958" cy="292485"/>
              <a:chOff x="3232150" y="382588"/>
              <a:chExt cx="5727700" cy="6092825"/>
            </a:xfrm>
            <a:solidFill>
              <a:srgbClr val="FFFFFF"/>
            </a:solidFill>
          </p:grpSpPr>
          <p:sp>
            <p:nvSpPr>
              <p:cNvPr id="66"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7"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68"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63" name="Rectangle 62"/>
            <p:cNvSpPr/>
            <p:nvPr/>
          </p:nvSpPr>
          <p:spPr>
            <a:xfrm>
              <a:off x="2641872" y="2287055"/>
              <a:ext cx="1078797" cy="264971"/>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64" name="Freeform 63"/>
            <p:cNvSpPr/>
            <p:nvPr/>
          </p:nvSpPr>
          <p:spPr bwMode="auto">
            <a:xfrm>
              <a:off x="2323003" y="2225800"/>
              <a:ext cx="286419" cy="300987"/>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5" name="Freeform 64"/>
            <p:cNvSpPr/>
            <p:nvPr/>
          </p:nvSpPr>
          <p:spPr bwMode="auto">
            <a:xfrm>
              <a:off x="2343323" y="3488222"/>
              <a:ext cx="231541" cy="242301"/>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74" name="Rectangle 73"/>
          <p:cNvSpPr/>
          <p:nvPr/>
        </p:nvSpPr>
        <p:spPr>
          <a:xfrm>
            <a:off x="5099862" y="5648558"/>
            <a:ext cx="1502014" cy="276999"/>
          </a:xfrm>
          <a:prstGeom prst="rect">
            <a:avLst/>
          </a:prstGeom>
        </p:spPr>
        <p:txBody>
          <a:bodyPr wrap="none" lIns="0" tIns="0" rIns="0" bIns="0" anchor="ctr">
            <a:sp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INTELLIGENCE</a:t>
            </a:r>
            <a:endParaRPr kumimoji="0" lang="en-US" sz="1400" b="1" i="0" u="none" strike="noStrike" kern="0" cap="none" spc="-3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94" name="Rectangle 93"/>
          <p:cNvSpPr/>
          <p:nvPr/>
        </p:nvSpPr>
        <p:spPr>
          <a:xfrm>
            <a:off x="638935" y="5626509"/>
            <a:ext cx="933464" cy="321098"/>
          </a:xfrm>
          <a:prstGeom prst="rect">
            <a:avLst/>
          </a:prstGeom>
        </p:spPr>
        <p:txBody>
          <a:bodyPr wrap="none" lIns="0" tIns="0" rIns="0" bIns="0" anchor="ctr">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DATA</a:t>
            </a:r>
          </a:p>
        </p:txBody>
      </p:sp>
      <p:grpSp>
        <p:nvGrpSpPr>
          <p:cNvPr id="140" name="Group 139"/>
          <p:cNvGrpSpPr/>
          <p:nvPr/>
        </p:nvGrpSpPr>
        <p:grpSpPr>
          <a:xfrm>
            <a:off x="384700" y="1990292"/>
            <a:ext cx="1615791" cy="2813690"/>
            <a:chOff x="384700" y="1990292"/>
            <a:chExt cx="1615791" cy="2813690"/>
          </a:xfrm>
        </p:grpSpPr>
        <p:grpSp>
          <p:nvGrpSpPr>
            <p:cNvPr id="132" name="Group 131"/>
            <p:cNvGrpSpPr/>
            <p:nvPr/>
          </p:nvGrpSpPr>
          <p:grpSpPr>
            <a:xfrm>
              <a:off x="384700" y="1990292"/>
              <a:ext cx="1615791" cy="517065"/>
              <a:chOff x="384700" y="1735519"/>
              <a:chExt cx="1615791" cy="517065"/>
            </a:xfrm>
          </p:grpSpPr>
          <p:sp>
            <p:nvSpPr>
              <p:cNvPr id="91" name="TextBox 90"/>
              <p:cNvSpPr txBox="1"/>
              <p:nvPr/>
            </p:nvSpPr>
            <p:spPr>
              <a:xfrm>
                <a:off x="910587" y="1735519"/>
                <a:ext cx="1089904" cy="517065"/>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90000"/>
                  </a:lnSpc>
                  <a:spcBef>
                    <a:spcPts val="0"/>
                  </a:spcBef>
                  <a:spcAft>
                    <a:spcPts val="600"/>
                  </a:spcAft>
                  <a:buClrTx/>
                  <a:buSzTx/>
                  <a:buFontTx/>
                  <a:buNone/>
                  <a:tabLst/>
                  <a:defRPr/>
                </a:pPr>
                <a: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t>Data </a:t>
                </a:r>
                <a:b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br>
                <a: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t>Sources</a:t>
                </a:r>
              </a:p>
            </p:txBody>
          </p:sp>
          <p:sp>
            <p:nvSpPr>
              <p:cNvPr id="96" name="Freeform 34"/>
              <p:cNvSpPr>
                <a:spLocks noChangeAspect="1" noEditPoints="1"/>
              </p:cNvSpPr>
              <p:nvPr/>
            </p:nvSpPr>
            <p:spPr bwMode="auto">
              <a:xfrm>
                <a:off x="384700" y="1784295"/>
                <a:ext cx="530277" cy="419512"/>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FFFFFF"/>
              </a:solidFill>
              <a:ln w="15240">
                <a:solidFill>
                  <a:schemeClr val="accent1"/>
                </a:solid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Segoe UI"/>
                  <a:ea typeface="+mn-ea"/>
                  <a:cs typeface="+mn-cs"/>
                </a:endParaRPr>
              </a:p>
            </p:txBody>
          </p:sp>
        </p:grpSp>
        <p:grpSp>
          <p:nvGrpSpPr>
            <p:cNvPr id="131" name="Group 130"/>
            <p:cNvGrpSpPr/>
            <p:nvPr/>
          </p:nvGrpSpPr>
          <p:grpSpPr>
            <a:xfrm>
              <a:off x="414425" y="3197052"/>
              <a:ext cx="1586066" cy="533471"/>
              <a:chOff x="414425" y="3197052"/>
              <a:chExt cx="1586066" cy="533471"/>
            </a:xfrm>
          </p:grpSpPr>
          <p:sp>
            <p:nvSpPr>
              <p:cNvPr id="92" name="TextBox 91"/>
              <p:cNvSpPr txBox="1"/>
              <p:nvPr/>
            </p:nvSpPr>
            <p:spPr>
              <a:xfrm>
                <a:off x="910587" y="3276253"/>
                <a:ext cx="1089904" cy="350865"/>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t>Apps</a:t>
                </a:r>
              </a:p>
            </p:txBody>
          </p:sp>
          <p:grpSp>
            <p:nvGrpSpPr>
              <p:cNvPr id="97" name="Group 96"/>
              <p:cNvGrpSpPr/>
              <p:nvPr/>
            </p:nvGrpSpPr>
            <p:grpSpPr>
              <a:xfrm>
                <a:off x="414425" y="3197052"/>
                <a:ext cx="521966" cy="533471"/>
                <a:chOff x="2308225" y="7734300"/>
                <a:chExt cx="1368425" cy="1398588"/>
              </a:xfrm>
              <a:solidFill>
                <a:schemeClr val="accent1"/>
              </a:solidFill>
            </p:grpSpPr>
            <p:sp>
              <p:nvSpPr>
                <p:cNvPr id="9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0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33" name="Group 132"/>
            <p:cNvGrpSpPr/>
            <p:nvPr/>
          </p:nvGrpSpPr>
          <p:grpSpPr>
            <a:xfrm>
              <a:off x="503041" y="4269648"/>
              <a:ext cx="1382371" cy="534334"/>
              <a:chOff x="503041" y="4523005"/>
              <a:chExt cx="1382371" cy="534334"/>
            </a:xfrm>
          </p:grpSpPr>
          <p:sp>
            <p:nvSpPr>
              <p:cNvPr id="93" name="TextBox 92"/>
              <p:cNvSpPr txBox="1"/>
              <p:nvPr/>
            </p:nvSpPr>
            <p:spPr>
              <a:xfrm>
                <a:off x="910587" y="4531639"/>
                <a:ext cx="974825" cy="517065"/>
              </a:xfrm>
              <a:prstGeom prst="rect">
                <a:avLst/>
              </a:prstGeom>
              <a:noFill/>
            </p:spPr>
            <p:txBody>
              <a:bodyPr wrap="square" lIns="91440" tIns="91440" rIns="91440" bIns="91440" rtlCol="0">
                <a:spAutoFit/>
              </a:bodyPr>
              <a:lstStyle/>
              <a:p>
                <a:pPr marL="0" marR="0" lvl="0" indent="0" algn="l" defTabSz="932384"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t>Sensors </a:t>
                </a:r>
                <a:b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br>
                <a:r>
                  <a:rPr kumimoji="0" lang="en-US" sz="1200" b="0" i="0" u="none" strike="noStrike" kern="0" cap="none" spc="-30" normalizeH="0" baseline="0" noProof="0" dirty="0">
                    <a:ln>
                      <a:noFill/>
                    </a:ln>
                    <a:solidFill>
                      <a:srgbClr val="505050"/>
                    </a:solidFill>
                    <a:effectLst/>
                    <a:uLnTx/>
                    <a:uFillTx/>
                    <a:latin typeface="Segoe UI"/>
                    <a:ea typeface="+mn-ea"/>
                    <a:cs typeface="Segoe UI Semilight" panose="020B0402040204020203" pitchFamily="34" charset="0"/>
                  </a:rPr>
                  <a:t>and devices</a:t>
                </a:r>
              </a:p>
            </p:txBody>
          </p:sp>
          <p:sp>
            <p:nvSpPr>
              <p:cNvPr id="98" name="Freeform 97"/>
              <p:cNvSpPr>
                <a:spLocks noChangeAspect="1"/>
              </p:cNvSpPr>
              <p:nvPr/>
            </p:nvSpPr>
            <p:spPr bwMode="auto">
              <a:xfrm>
                <a:off x="503041" y="4523005"/>
                <a:ext cx="315132" cy="534334"/>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grpSp>
      </p:grpSp>
      <p:grpSp>
        <p:nvGrpSpPr>
          <p:cNvPr id="143" name="Group 142"/>
          <p:cNvGrpSpPr/>
          <p:nvPr/>
        </p:nvGrpSpPr>
        <p:grpSpPr>
          <a:xfrm>
            <a:off x="5865151" y="1416000"/>
            <a:ext cx="1834173" cy="3882071"/>
            <a:chOff x="5865151" y="1416000"/>
            <a:chExt cx="1834173" cy="3882071"/>
          </a:xfrm>
        </p:grpSpPr>
        <p:sp>
          <p:nvSpPr>
            <p:cNvPr id="71" name="Rectangle 70"/>
            <p:cNvSpPr/>
            <p:nvPr/>
          </p:nvSpPr>
          <p:spPr bwMode="auto">
            <a:xfrm>
              <a:off x="5865151" y="1416000"/>
              <a:ext cx="1834173" cy="3882071"/>
            </a:xfrm>
            <a:prstGeom prst="rect">
              <a:avLst/>
            </a:prstGeom>
            <a:solidFill>
              <a:srgbClr val="0078D7"/>
            </a:solidFill>
            <a:ln w="3175">
              <a:noFill/>
            </a:ln>
            <a:effectLst/>
          </p:spPr>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72" name="Rectangle 71"/>
            <p:cNvSpPr/>
            <p:nvPr/>
          </p:nvSpPr>
          <p:spPr>
            <a:xfrm>
              <a:off x="6379809" y="3314044"/>
              <a:ext cx="1234006" cy="61027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73" name="Rectangle 72"/>
            <p:cNvSpPr/>
            <p:nvPr/>
          </p:nvSpPr>
          <p:spPr>
            <a:xfrm>
              <a:off x="6379809" y="4042186"/>
              <a:ext cx="1234006" cy="26497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75" name="Rectangle 74"/>
            <p:cNvSpPr/>
            <p:nvPr/>
          </p:nvSpPr>
          <p:spPr>
            <a:xfrm>
              <a:off x="6379809" y="2814692"/>
              <a:ext cx="1234006" cy="43762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sp>
          <p:nvSpPr>
            <p:cNvPr id="76" name="Rectangle 75"/>
            <p:cNvSpPr/>
            <p:nvPr/>
          </p:nvSpPr>
          <p:spPr>
            <a:xfrm>
              <a:off x="6379809" y="2202429"/>
              <a:ext cx="1234006" cy="430887"/>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grpSp>
          <p:nvGrpSpPr>
            <p:cNvPr id="77" name="Group 76"/>
            <p:cNvGrpSpPr/>
            <p:nvPr/>
          </p:nvGrpSpPr>
          <p:grpSpPr>
            <a:xfrm>
              <a:off x="6022047" y="4044506"/>
              <a:ext cx="352605" cy="270867"/>
              <a:chOff x="1260022" y="5196402"/>
              <a:chExt cx="3273425" cy="2514600"/>
            </a:xfrm>
            <a:solidFill>
              <a:srgbClr val="FFFFFF"/>
            </a:solidFill>
          </p:grpSpPr>
          <p:sp>
            <p:nvSpPr>
              <p:cNvPr id="78" name="Freeform 77"/>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78"/>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79"/>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80"/>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82" name="Freeform 81"/>
            <p:cNvSpPr>
              <a:spLocks/>
            </p:cNvSpPr>
            <p:nvPr/>
          </p:nvSpPr>
          <p:spPr bwMode="auto">
            <a:xfrm>
              <a:off x="6023362" y="3475586"/>
              <a:ext cx="366328" cy="277218"/>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sp>
          <p:nvSpPr>
            <p:cNvPr id="83" name="Freeform 82"/>
            <p:cNvSpPr/>
            <p:nvPr/>
          </p:nvSpPr>
          <p:spPr bwMode="auto">
            <a:xfrm flipH="1">
              <a:off x="6066605" y="2280653"/>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12" name="Group 111"/>
            <p:cNvGrpSpPr>
              <a:grpSpLocks noChangeAspect="1"/>
            </p:cNvGrpSpPr>
            <p:nvPr/>
          </p:nvGrpSpPr>
          <p:grpSpPr>
            <a:xfrm>
              <a:off x="6047866" y="2897729"/>
              <a:ext cx="294009" cy="292566"/>
              <a:chOff x="8580718" y="793097"/>
              <a:chExt cx="2587625" cy="2574925"/>
            </a:xfrm>
          </p:grpSpPr>
          <p:sp>
            <p:nvSpPr>
              <p:cNvPr id="113" name="Freeform 34"/>
              <p:cNvSpPr>
                <a:spLocks/>
              </p:cNvSpPr>
              <p:nvPr/>
            </p:nvSpPr>
            <p:spPr bwMode="auto">
              <a:xfrm>
                <a:off x="9477655" y="1434447"/>
                <a:ext cx="792163" cy="1312862"/>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35"/>
              <p:cNvSpPr>
                <a:spLocks noEditPoints="1"/>
              </p:cNvSpPr>
              <p:nvPr/>
            </p:nvSpPr>
            <p:spPr bwMode="auto">
              <a:xfrm>
                <a:off x="8580718" y="793097"/>
                <a:ext cx="2587625" cy="2574925"/>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142" name="Group 141"/>
          <p:cNvGrpSpPr/>
          <p:nvPr/>
        </p:nvGrpSpPr>
        <p:grpSpPr>
          <a:xfrm>
            <a:off x="3971223" y="1416000"/>
            <a:ext cx="1896885" cy="3882071"/>
            <a:chOff x="3971223" y="1416000"/>
            <a:chExt cx="1896885" cy="3882071"/>
          </a:xfrm>
        </p:grpSpPr>
        <p:sp>
          <p:nvSpPr>
            <p:cNvPr id="84" name="Rectangle 83"/>
            <p:cNvSpPr/>
            <p:nvPr/>
          </p:nvSpPr>
          <p:spPr bwMode="auto">
            <a:xfrm>
              <a:off x="3971223" y="1416000"/>
              <a:ext cx="1834173" cy="3882071"/>
            </a:xfrm>
            <a:prstGeom prst="rect">
              <a:avLst/>
            </a:prstGeom>
            <a:solidFill>
              <a:srgbClr val="0078D7"/>
            </a:solidFill>
            <a:ln w="3175">
              <a:noFill/>
            </a:ln>
            <a:effectLst/>
          </p:spPr>
          <p:txBody>
            <a:bodyPr spcFirstLastPara="0" vert="horz" wrap="square" lIns="18278" tIns="91427" rIns="18278" bIns="91388" numCol="1" spcCol="1270" anchor="t" anchorCtr="0">
              <a:noAutofit/>
            </a:bodyPr>
            <a:lstStyle/>
            <a:p>
              <a:pPr marL="0" marR="0" lvl="0" indent="0" algn="ctr" defTabSz="72487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85" name="Rectangle 84"/>
            <p:cNvSpPr/>
            <p:nvPr/>
          </p:nvSpPr>
          <p:spPr>
            <a:xfrm>
              <a:off x="4597272" y="2814692"/>
              <a:ext cx="1270836" cy="43762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86" name="Rectangle 85"/>
            <p:cNvSpPr/>
            <p:nvPr/>
          </p:nvSpPr>
          <p:spPr>
            <a:xfrm>
              <a:off x="4583457" y="2287055"/>
              <a:ext cx="1270836" cy="264972"/>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a:t>
              </a:r>
            </a:p>
          </p:txBody>
        </p:sp>
        <p:grpSp>
          <p:nvGrpSpPr>
            <p:cNvPr id="87" name="Group 86"/>
            <p:cNvGrpSpPr/>
            <p:nvPr/>
          </p:nvGrpSpPr>
          <p:grpSpPr>
            <a:xfrm>
              <a:off x="4275613" y="2878099"/>
              <a:ext cx="248221" cy="304012"/>
              <a:chOff x="-3084513" y="3390510"/>
              <a:chExt cx="2716213" cy="3363913"/>
            </a:xfrm>
            <a:solidFill>
              <a:srgbClr val="FFFFFF"/>
            </a:solidFill>
          </p:grpSpPr>
          <p:sp>
            <p:nvSpPr>
              <p:cNvPr id="88"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89"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115" name="Group 114"/>
            <p:cNvGrpSpPr>
              <a:grpSpLocks noChangeAspect="1"/>
            </p:cNvGrpSpPr>
            <p:nvPr/>
          </p:nvGrpSpPr>
          <p:grpSpPr>
            <a:xfrm>
              <a:off x="4254200" y="2280652"/>
              <a:ext cx="292566" cy="229358"/>
              <a:chOff x="8588655" y="3482322"/>
              <a:chExt cx="2571750" cy="2016125"/>
            </a:xfrm>
          </p:grpSpPr>
          <p:sp>
            <p:nvSpPr>
              <p:cNvPr id="116" name="Freeform 36"/>
              <p:cNvSpPr>
                <a:spLocks/>
              </p:cNvSpPr>
              <p:nvPr/>
            </p:nvSpPr>
            <p:spPr bwMode="auto">
              <a:xfrm>
                <a:off x="8588655" y="3482322"/>
                <a:ext cx="1547813" cy="241300"/>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7" name="Freeform 37"/>
              <p:cNvSpPr>
                <a:spLocks noEditPoints="1"/>
              </p:cNvSpPr>
              <p:nvPr/>
            </p:nvSpPr>
            <p:spPr bwMode="auto">
              <a:xfrm>
                <a:off x="8588655" y="3804585"/>
                <a:ext cx="2571750" cy="1693862"/>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118" name="Title 1"/>
          <p:cNvSpPr txBox="1">
            <a:spLocks noGrp="1"/>
          </p:cNvSpPr>
          <p:nvPr>
            <p:ph type="title"/>
          </p:nvPr>
        </p:nvSpPr>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Azure Services to create intelligent solutions</a:t>
            </a:r>
            <a:endParaRPr lang="en-US" dirty="0"/>
          </a:p>
        </p:txBody>
      </p:sp>
      <p:cxnSp>
        <p:nvCxnSpPr>
          <p:cNvPr id="121" name="Straight Arrow Connector 120"/>
          <p:cNvCxnSpPr/>
          <p:nvPr/>
        </p:nvCxnSpPr>
        <p:spPr>
          <a:xfrm>
            <a:off x="1455539" y="5787058"/>
            <a:ext cx="3368988" cy="0"/>
          </a:xfrm>
          <a:prstGeom prst="straightConnector1">
            <a:avLst/>
          </a:prstGeom>
          <a:ln w="444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6902550" y="5787058"/>
            <a:ext cx="3253169" cy="0"/>
          </a:xfrm>
          <a:prstGeom prst="straightConnector1">
            <a:avLst/>
          </a:prstGeom>
          <a:ln w="444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Left Brace 121"/>
          <p:cNvSpPr/>
          <p:nvPr/>
        </p:nvSpPr>
        <p:spPr>
          <a:xfrm>
            <a:off x="1749466" y="1421182"/>
            <a:ext cx="301579" cy="3876890"/>
          </a:xfrm>
          <a:prstGeom prst="leftBrace">
            <a:avLst>
              <a:gd name="adj1" fmla="val 53120"/>
              <a:gd name="adj2" fmla="val 50000"/>
            </a:avLst>
          </a:prstGeom>
          <a:ln w="222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3" name="Left Brace 122"/>
          <p:cNvSpPr/>
          <p:nvPr/>
        </p:nvSpPr>
        <p:spPr>
          <a:xfrm flipH="1">
            <a:off x="9626060" y="1421182"/>
            <a:ext cx="301579" cy="3876890"/>
          </a:xfrm>
          <a:prstGeom prst="leftBrace">
            <a:avLst>
              <a:gd name="adj1" fmla="val 53120"/>
              <a:gd name="adj2" fmla="val 50000"/>
            </a:avLst>
          </a:prstGeom>
          <a:ln w="222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5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16434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140"/>
                                        </p:tgtEl>
                                        <p:attrNameLst>
                                          <p:attrName>style.visibility</p:attrName>
                                        </p:attrNameLst>
                                      </p:cBhvr>
                                      <p:to>
                                        <p:strVal val="visible"/>
                                      </p:to>
                                    </p:set>
                                    <p:anim calcmode="lin" valueType="num">
                                      <p:cBhvr additive="base">
                                        <p:cTn id="7" dur="1000" fill="hold"/>
                                        <p:tgtEl>
                                          <p:spTgt spid="140"/>
                                        </p:tgtEl>
                                        <p:attrNameLst>
                                          <p:attrName>ppt_x</p:attrName>
                                        </p:attrNameLst>
                                      </p:cBhvr>
                                      <p:tavLst>
                                        <p:tav tm="0">
                                          <p:val>
                                            <p:strVal val="0-#ppt_w/2"/>
                                          </p:val>
                                        </p:tav>
                                        <p:tav tm="100000">
                                          <p:val>
                                            <p:strVal val="#ppt_x"/>
                                          </p:val>
                                        </p:tav>
                                      </p:tavLst>
                                    </p:anim>
                                    <p:anim calcmode="lin" valueType="num">
                                      <p:cBhvr additive="base">
                                        <p:cTn id="8" dur="1000" fill="hold"/>
                                        <p:tgtEl>
                                          <p:spTgt spid="140"/>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750"/>
                                  </p:stCondLst>
                                  <p:childTnLst>
                                    <p:set>
                                      <p:cBhvr>
                                        <p:cTn id="10" dur="1" fill="hold">
                                          <p:stCondLst>
                                            <p:cond delay="0"/>
                                          </p:stCondLst>
                                        </p:cTn>
                                        <p:tgtEl>
                                          <p:spTgt spid="122"/>
                                        </p:tgtEl>
                                        <p:attrNameLst>
                                          <p:attrName>style.visibility</p:attrName>
                                        </p:attrNameLst>
                                      </p:cBhvr>
                                      <p:to>
                                        <p:strVal val="visible"/>
                                      </p:to>
                                    </p:set>
                                    <p:animEffect transition="in" filter="wipe(up)">
                                      <p:cBhvr>
                                        <p:cTn id="11" dur="500"/>
                                        <p:tgtEl>
                                          <p:spTgt spid="122"/>
                                        </p:tgtEl>
                                      </p:cBhvr>
                                    </p:animEffect>
                                  </p:childTnLst>
                                </p:cTn>
                              </p:par>
                              <p:par>
                                <p:cTn id="12" presetID="10" presetClass="entr" presetSubtype="0" fill="hold" nodeType="withEffect">
                                  <p:stCondLst>
                                    <p:cond delay="750"/>
                                  </p:stCondLst>
                                  <p:childTnLst>
                                    <p:set>
                                      <p:cBhvr>
                                        <p:cTn id="13" dur="1" fill="hold">
                                          <p:stCondLst>
                                            <p:cond delay="0"/>
                                          </p:stCondLst>
                                        </p:cTn>
                                        <p:tgtEl>
                                          <p:spTgt spid="141"/>
                                        </p:tgtEl>
                                        <p:attrNameLst>
                                          <p:attrName>style.visibility</p:attrName>
                                        </p:attrNameLst>
                                      </p:cBhvr>
                                      <p:to>
                                        <p:strVal val="visible"/>
                                      </p:to>
                                    </p:set>
                                    <p:animEffect transition="in" filter="fade">
                                      <p:cBhvr>
                                        <p:cTn id="14" dur="500"/>
                                        <p:tgtEl>
                                          <p:spTgt spid="141"/>
                                        </p:tgtEl>
                                      </p:cBhvr>
                                    </p:animEffect>
                                  </p:childTnLst>
                                </p:cTn>
                              </p:par>
                              <p:par>
                                <p:cTn id="15" presetID="63" presetClass="path" presetSubtype="0" decel="100000" fill="hold" nodeType="withEffect">
                                  <p:stCondLst>
                                    <p:cond delay="750"/>
                                  </p:stCondLst>
                                  <p:childTnLst>
                                    <p:animMotion origin="layout" path="M -3.75E-6 1.85185E-6 L 0.02774 1.85185E-6 " pathEditMode="relative" rAng="0" ptsTypes="AA">
                                      <p:cBhvr>
                                        <p:cTn id="16" dur="750" spd="-100000" fill="hold"/>
                                        <p:tgtEl>
                                          <p:spTgt spid="141"/>
                                        </p:tgtEl>
                                        <p:attrNameLst>
                                          <p:attrName>ppt_x</p:attrName>
                                          <p:attrName>ppt_y</p:attrName>
                                        </p:attrNameLst>
                                      </p:cBhvr>
                                      <p:rCtr x="1380" y="0"/>
                                    </p:animMotion>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fade">
                                      <p:cBhvr>
                                        <p:cTn id="20" dur="500"/>
                                        <p:tgtEl>
                                          <p:spTgt spid="142"/>
                                        </p:tgtEl>
                                      </p:cBhvr>
                                    </p:animEffect>
                                  </p:childTnLst>
                                </p:cTn>
                              </p:par>
                              <p:par>
                                <p:cTn id="21" presetID="63" presetClass="path" presetSubtype="0" decel="100000" fill="hold" nodeType="withEffect">
                                  <p:stCondLst>
                                    <p:cond delay="0"/>
                                  </p:stCondLst>
                                  <p:childTnLst>
                                    <p:animMotion origin="layout" path="M -3.75E-6 1.85185E-6 L 0.02774 1.85185E-6 " pathEditMode="relative" rAng="0" ptsTypes="AA">
                                      <p:cBhvr>
                                        <p:cTn id="22" dur="750" spd="-100000" fill="hold"/>
                                        <p:tgtEl>
                                          <p:spTgt spid="142"/>
                                        </p:tgtEl>
                                        <p:attrNameLst>
                                          <p:attrName>ppt_x</p:attrName>
                                          <p:attrName>ppt_y</p:attrName>
                                        </p:attrNameLst>
                                      </p:cBhvr>
                                      <p:rCtr x="1380" y="0"/>
                                    </p:animMotion>
                                  </p:childTnLst>
                                </p:cTn>
                              </p:par>
                            </p:childTnLst>
                          </p:cTn>
                        </p:par>
                        <p:par>
                          <p:cTn id="23" fill="hold">
                            <p:stCondLst>
                              <p:cond delay="2250"/>
                            </p:stCondLst>
                            <p:childTnLst>
                              <p:par>
                                <p:cTn id="24" presetID="10" presetClass="entr" presetSubtype="0" fill="hold" nodeType="afterEffect">
                                  <p:stCondLst>
                                    <p:cond delay="0"/>
                                  </p:stCondLst>
                                  <p:childTnLst>
                                    <p:set>
                                      <p:cBhvr>
                                        <p:cTn id="25" dur="1" fill="hold">
                                          <p:stCondLst>
                                            <p:cond delay="0"/>
                                          </p:stCondLst>
                                        </p:cTn>
                                        <p:tgtEl>
                                          <p:spTgt spid="143"/>
                                        </p:tgtEl>
                                        <p:attrNameLst>
                                          <p:attrName>style.visibility</p:attrName>
                                        </p:attrNameLst>
                                      </p:cBhvr>
                                      <p:to>
                                        <p:strVal val="visible"/>
                                      </p:to>
                                    </p:set>
                                    <p:animEffect transition="in" filter="fade">
                                      <p:cBhvr>
                                        <p:cTn id="26" dur="500"/>
                                        <p:tgtEl>
                                          <p:spTgt spid="143"/>
                                        </p:tgtEl>
                                      </p:cBhvr>
                                    </p:animEffect>
                                  </p:childTnLst>
                                </p:cTn>
                              </p:par>
                              <p:par>
                                <p:cTn id="27" presetID="63" presetClass="path" presetSubtype="0" decel="100000" fill="hold" nodeType="withEffect">
                                  <p:stCondLst>
                                    <p:cond delay="0"/>
                                  </p:stCondLst>
                                  <p:childTnLst>
                                    <p:animMotion origin="layout" path="M -3.75E-6 1.85185E-6 L 0.02774 1.85185E-6 " pathEditMode="relative" rAng="0" ptsTypes="AA">
                                      <p:cBhvr>
                                        <p:cTn id="28" dur="750" spd="-100000" fill="hold"/>
                                        <p:tgtEl>
                                          <p:spTgt spid="143"/>
                                        </p:tgtEl>
                                        <p:attrNameLst>
                                          <p:attrName>ppt_x</p:attrName>
                                          <p:attrName>ppt_y</p:attrName>
                                        </p:attrNameLst>
                                      </p:cBhvr>
                                      <p:rCtr x="1380" y="0"/>
                                    </p:animMotion>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144"/>
                                        </p:tgtEl>
                                        <p:attrNameLst>
                                          <p:attrName>style.visibility</p:attrName>
                                        </p:attrNameLst>
                                      </p:cBhvr>
                                      <p:to>
                                        <p:strVal val="visible"/>
                                      </p:to>
                                    </p:set>
                                    <p:animEffect transition="in" filter="fade">
                                      <p:cBhvr>
                                        <p:cTn id="32" dur="500"/>
                                        <p:tgtEl>
                                          <p:spTgt spid="144"/>
                                        </p:tgtEl>
                                      </p:cBhvr>
                                    </p:animEffect>
                                  </p:childTnLst>
                                </p:cTn>
                              </p:par>
                              <p:par>
                                <p:cTn id="33" presetID="63" presetClass="path" presetSubtype="0" decel="100000" fill="hold" nodeType="withEffect">
                                  <p:stCondLst>
                                    <p:cond delay="0"/>
                                  </p:stCondLst>
                                  <p:childTnLst>
                                    <p:animMotion origin="layout" path="M -3.75E-6 1.85185E-6 L 0.02774 1.85185E-6 " pathEditMode="relative" rAng="0" ptsTypes="AA">
                                      <p:cBhvr>
                                        <p:cTn id="34" dur="750" spd="-100000" fill="hold"/>
                                        <p:tgtEl>
                                          <p:spTgt spid="144"/>
                                        </p:tgtEl>
                                        <p:attrNameLst>
                                          <p:attrName>ppt_x</p:attrName>
                                          <p:attrName>ppt_y</p:attrName>
                                        </p:attrNameLst>
                                      </p:cBhvr>
                                      <p:rCtr x="1380" y="0"/>
                                    </p:animMotion>
                                  </p:childTnLst>
                                </p:cTn>
                              </p:par>
                              <p:par>
                                <p:cTn id="35" presetID="10" presetClass="entr" presetSubtype="0" fill="hold" nodeType="withEffect">
                                  <p:stCondLst>
                                    <p:cond delay="250"/>
                                  </p:stCondLst>
                                  <p:childTnLst>
                                    <p:set>
                                      <p:cBhvr>
                                        <p:cTn id="36" dur="1" fill="hold">
                                          <p:stCondLst>
                                            <p:cond delay="0"/>
                                          </p:stCondLst>
                                        </p:cTn>
                                        <p:tgtEl>
                                          <p:spTgt spid="145"/>
                                        </p:tgtEl>
                                        <p:attrNameLst>
                                          <p:attrName>style.visibility</p:attrName>
                                        </p:attrNameLst>
                                      </p:cBhvr>
                                      <p:to>
                                        <p:strVal val="visible"/>
                                      </p:to>
                                    </p:set>
                                    <p:animEffect transition="in" filter="fade">
                                      <p:cBhvr>
                                        <p:cTn id="37" dur="500"/>
                                        <p:tgtEl>
                                          <p:spTgt spid="145"/>
                                        </p:tgtEl>
                                      </p:cBhvr>
                                    </p:animEffect>
                                  </p:childTnLst>
                                </p:cTn>
                              </p:par>
                              <p:par>
                                <p:cTn id="38" presetID="63" presetClass="path" presetSubtype="0" decel="100000" fill="hold" nodeType="withEffect">
                                  <p:stCondLst>
                                    <p:cond delay="250"/>
                                  </p:stCondLst>
                                  <p:childTnLst>
                                    <p:animMotion origin="layout" path="M -3.75E-6 1.85185E-6 L 0.02774 1.85185E-6 " pathEditMode="relative" rAng="0" ptsTypes="AA">
                                      <p:cBhvr>
                                        <p:cTn id="39" dur="750" spd="-100000" fill="hold"/>
                                        <p:tgtEl>
                                          <p:spTgt spid="145"/>
                                        </p:tgtEl>
                                        <p:attrNameLst>
                                          <p:attrName>ppt_x</p:attrName>
                                          <p:attrName>ppt_y</p:attrName>
                                        </p:attrNameLst>
                                      </p:cBhvr>
                                      <p:rCtr x="1380" y="0"/>
                                    </p:animMotion>
                                  </p:childTnLst>
                                </p:cTn>
                              </p:par>
                              <p:par>
                                <p:cTn id="40" presetID="22" presetClass="entr" presetSubtype="1" fill="hold" grpId="0" nodeType="withEffect">
                                  <p:stCondLst>
                                    <p:cond delay="1000"/>
                                  </p:stCondLst>
                                  <p:childTnLst>
                                    <p:set>
                                      <p:cBhvr>
                                        <p:cTn id="41" dur="1" fill="hold">
                                          <p:stCondLst>
                                            <p:cond delay="0"/>
                                          </p:stCondLst>
                                        </p:cTn>
                                        <p:tgtEl>
                                          <p:spTgt spid="123"/>
                                        </p:tgtEl>
                                        <p:attrNameLst>
                                          <p:attrName>style.visibility</p:attrName>
                                        </p:attrNameLst>
                                      </p:cBhvr>
                                      <p:to>
                                        <p:strVal val="visible"/>
                                      </p:to>
                                    </p:set>
                                    <p:animEffect transition="in" filter="wipe(up)">
                                      <p:cBhvr>
                                        <p:cTn id="42" dur="500"/>
                                        <p:tgtEl>
                                          <p:spTgt spid="123"/>
                                        </p:tgtEl>
                                      </p:cBhvr>
                                    </p:animEffect>
                                  </p:childTnLst>
                                </p:cTn>
                              </p:par>
                              <p:par>
                                <p:cTn id="43" presetID="2" presetClass="entr" presetSubtype="2" decel="100000" fill="hold" nodeType="withEffect">
                                  <p:stCondLst>
                                    <p:cond delay="1000"/>
                                  </p:stCondLst>
                                  <p:childTnLst>
                                    <p:set>
                                      <p:cBhvr>
                                        <p:cTn id="44" dur="1" fill="hold">
                                          <p:stCondLst>
                                            <p:cond delay="0"/>
                                          </p:stCondLst>
                                        </p:cTn>
                                        <p:tgtEl>
                                          <p:spTgt spid="146"/>
                                        </p:tgtEl>
                                        <p:attrNameLst>
                                          <p:attrName>style.visibility</p:attrName>
                                        </p:attrNameLst>
                                      </p:cBhvr>
                                      <p:to>
                                        <p:strVal val="visible"/>
                                      </p:to>
                                    </p:set>
                                    <p:anim calcmode="lin" valueType="num">
                                      <p:cBhvr additive="base">
                                        <p:cTn id="45" dur="1000" fill="hold"/>
                                        <p:tgtEl>
                                          <p:spTgt spid="146"/>
                                        </p:tgtEl>
                                        <p:attrNameLst>
                                          <p:attrName>ppt_x</p:attrName>
                                        </p:attrNameLst>
                                      </p:cBhvr>
                                      <p:tavLst>
                                        <p:tav tm="0">
                                          <p:val>
                                            <p:strVal val="1+#ppt_w/2"/>
                                          </p:val>
                                        </p:tav>
                                        <p:tav tm="100000">
                                          <p:val>
                                            <p:strVal val="#ppt_x"/>
                                          </p:val>
                                        </p:tav>
                                      </p:tavLst>
                                    </p:anim>
                                    <p:anim calcmode="lin" valueType="num">
                                      <p:cBhvr additive="base">
                                        <p:cTn id="46" dur="1000" fill="hold"/>
                                        <p:tgtEl>
                                          <p:spTgt spid="146"/>
                                        </p:tgtEl>
                                        <p:attrNameLst>
                                          <p:attrName>ppt_y</p:attrName>
                                        </p:attrNameLst>
                                      </p:cBhvr>
                                      <p:tavLst>
                                        <p:tav tm="0">
                                          <p:val>
                                            <p:strVal val="#ppt_y"/>
                                          </p:val>
                                        </p:tav>
                                        <p:tav tm="100000">
                                          <p:val>
                                            <p:strVal val="#ppt_y"/>
                                          </p:val>
                                        </p:tav>
                                      </p:tavLst>
                                    </p:anim>
                                  </p:childTnLst>
                                </p:cTn>
                              </p:par>
                            </p:childTnLst>
                          </p:cTn>
                        </p:par>
                        <p:par>
                          <p:cTn id="47" fill="hold">
                            <p:stCondLst>
                              <p:cond delay="5000"/>
                            </p:stCondLst>
                            <p:childTnLst>
                              <p:par>
                                <p:cTn id="48" presetID="2" presetClass="entr" presetSubtype="2" decel="100000" fill="hold" grpId="0" nodeType="afterEffect">
                                  <p:stCondLst>
                                    <p:cond delay="0"/>
                                  </p:stCondLst>
                                  <p:childTnLst>
                                    <p:set>
                                      <p:cBhvr>
                                        <p:cTn id="49" dur="1" fill="hold">
                                          <p:stCondLst>
                                            <p:cond delay="0"/>
                                          </p:stCondLst>
                                        </p:cTn>
                                        <p:tgtEl>
                                          <p:spTgt spid="119"/>
                                        </p:tgtEl>
                                        <p:attrNameLst>
                                          <p:attrName>style.visibility</p:attrName>
                                        </p:attrNameLst>
                                      </p:cBhvr>
                                      <p:to>
                                        <p:strVal val="visible"/>
                                      </p:to>
                                    </p:set>
                                    <p:anim calcmode="lin" valueType="num">
                                      <p:cBhvr additive="base">
                                        <p:cTn id="50" dur="1000" fill="hold"/>
                                        <p:tgtEl>
                                          <p:spTgt spid="119"/>
                                        </p:tgtEl>
                                        <p:attrNameLst>
                                          <p:attrName>ppt_x</p:attrName>
                                        </p:attrNameLst>
                                      </p:cBhvr>
                                      <p:tavLst>
                                        <p:tav tm="0">
                                          <p:val>
                                            <p:strVal val="1+#ppt_w/2"/>
                                          </p:val>
                                        </p:tav>
                                        <p:tav tm="100000">
                                          <p:val>
                                            <p:strVal val="#ppt_x"/>
                                          </p:val>
                                        </p:tav>
                                      </p:tavLst>
                                    </p:anim>
                                    <p:anim calcmode="lin" valueType="num">
                                      <p:cBhvr additive="base">
                                        <p:cTn id="51" dur="1000" fill="hold"/>
                                        <p:tgtEl>
                                          <p:spTgt spid="119"/>
                                        </p:tgtEl>
                                        <p:attrNameLst>
                                          <p:attrName>ppt_y</p:attrName>
                                        </p:attrNameLst>
                                      </p:cBhvr>
                                      <p:tavLst>
                                        <p:tav tm="0">
                                          <p:val>
                                            <p:strVal val="#ppt_y"/>
                                          </p:val>
                                        </p:tav>
                                        <p:tav tm="100000">
                                          <p:val>
                                            <p:strVal val="#ppt_y"/>
                                          </p:val>
                                        </p:tav>
                                      </p:tavLst>
                                    </p:anim>
                                  </p:childTnLst>
                                </p:cTn>
                              </p:par>
                              <p:par>
                                <p:cTn id="52" presetID="2" presetClass="entr" presetSubtype="8" decel="100000" fill="hold" grpId="0" nodeType="withEffect">
                                  <p:stCondLst>
                                    <p:cond delay="250"/>
                                  </p:stCondLst>
                                  <p:childTnLst>
                                    <p:set>
                                      <p:cBhvr>
                                        <p:cTn id="53" dur="1" fill="hold">
                                          <p:stCondLst>
                                            <p:cond delay="0"/>
                                          </p:stCondLst>
                                        </p:cTn>
                                        <p:tgtEl>
                                          <p:spTgt spid="94"/>
                                        </p:tgtEl>
                                        <p:attrNameLst>
                                          <p:attrName>style.visibility</p:attrName>
                                        </p:attrNameLst>
                                      </p:cBhvr>
                                      <p:to>
                                        <p:strVal val="visible"/>
                                      </p:to>
                                    </p:set>
                                    <p:anim calcmode="lin" valueType="num">
                                      <p:cBhvr additive="base">
                                        <p:cTn id="54" dur="750" fill="hold"/>
                                        <p:tgtEl>
                                          <p:spTgt spid="94"/>
                                        </p:tgtEl>
                                        <p:attrNameLst>
                                          <p:attrName>ppt_x</p:attrName>
                                        </p:attrNameLst>
                                      </p:cBhvr>
                                      <p:tavLst>
                                        <p:tav tm="0">
                                          <p:val>
                                            <p:strVal val="0-#ppt_w/2"/>
                                          </p:val>
                                        </p:tav>
                                        <p:tav tm="100000">
                                          <p:val>
                                            <p:strVal val="#ppt_x"/>
                                          </p:val>
                                        </p:tav>
                                      </p:tavLst>
                                    </p:anim>
                                    <p:anim calcmode="lin" valueType="num">
                                      <p:cBhvr additive="base">
                                        <p:cTn id="55" dur="750" fill="hold"/>
                                        <p:tgtEl>
                                          <p:spTgt spid="94"/>
                                        </p:tgtEl>
                                        <p:attrNameLst>
                                          <p:attrName>ppt_y</p:attrName>
                                        </p:attrNameLst>
                                      </p:cBhvr>
                                      <p:tavLst>
                                        <p:tav tm="0">
                                          <p:val>
                                            <p:strVal val="#ppt_y"/>
                                          </p:val>
                                        </p:tav>
                                        <p:tav tm="100000">
                                          <p:val>
                                            <p:strVal val="#ppt_y"/>
                                          </p:val>
                                        </p:tav>
                                      </p:tavLst>
                                    </p:anim>
                                  </p:childTnLst>
                                </p:cTn>
                              </p:par>
                            </p:childTnLst>
                          </p:cTn>
                        </p:par>
                        <p:par>
                          <p:cTn id="56" fill="hold">
                            <p:stCondLst>
                              <p:cond delay="6000"/>
                            </p:stCondLst>
                            <p:childTnLst>
                              <p:par>
                                <p:cTn id="57" presetID="22" presetClass="entr" presetSubtype="8" fill="hold" nodeType="afterEffect">
                                  <p:stCondLst>
                                    <p:cond delay="0"/>
                                  </p:stCondLst>
                                  <p:childTnLst>
                                    <p:set>
                                      <p:cBhvr>
                                        <p:cTn id="58" dur="1" fill="hold">
                                          <p:stCondLst>
                                            <p:cond delay="0"/>
                                          </p:stCondLst>
                                        </p:cTn>
                                        <p:tgtEl>
                                          <p:spTgt spid="121"/>
                                        </p:tgtEl>
                                        <p:attrNameLst>
                                          <p:attrName>style.visibility</p:attrName>
                                        </p:attrNameLst>
                                      </p:cBhvr>
                                      <p:to>
                                        <p:strVal val="visible"/>
                                      </p:to>
                                    </p:set>
                                    <p:animEffect transition="in" filter="wipe(left)">
                                      <p:cBhvr>
                                        <p:cTn id="59" dur="500"/>
                                        <p:tgtEl>
                                          <p:spTgt spid="121"/>
                                        </p:tgtEl>
                                      </p:cBhvr>
                                    </p:animEffect>
                                  </p:childTnLst>
                                </p:cTn>
                              </p:par>
                              <p:par>
                                <p:cTn id="60" presetID="2" presetClass="entr" presetSubtype="2" decel="100000" fill="hold" grpId="0" nodeType="withEffect">
                                  <p:stCondLst>
                                    <p:cond delay="0"/>
                                  </p:stCondLst>
                                  <p:childTnLst>
                                    <p:set>
                                      <p:cBhvr>
                                        <p:cTn id="61" dur="1" fill="hold">
                                          <p:stCondLst>
                                            <p:cond delay="0"/>
                                          </p:stCondLst>
                                        </p:cTn>
                                        <p:tgtEl>
                                          <p:spTgt spid="74"/>
                                        </p:tgtEl>
                                        <p:attrNameLst>
                                          <p:attrName>style.visibility</p:attrName>
                                        </p:attrNameLst>
                                      </p:cBhvr>
                                      <p:to>
                                        <p:strVal val="visible"/>
                                      </p:to>
                                    </p:set>
                                    <p:anim calcmode="lin" valueType="num">
                                      <p:cBhvr additive="base">
                                        <p:cTn id="62" dur="1000" fill="hold"/>
                                        <p:tgtEl>
                                          <p:spTgt spid="74"/>
                                        </p:tgtEl>
                                        <p:attrNameLst>
                                          <p:attrName>ppt_x</p:attrName>
                                        </p:attrNameLst>
                                      </p:cBhvr>
                                      <p:tavLst>
                                        <p:tav tm="0">
                                          <p:val>
                                            <p:strVal val="1+#ppt_w/2"/>
                                          </p:val>
                                        </p:tav>
                                        <p:tav tm="100000">
                                          <p:val>
                                            <p:strVal val="#ppt_x"/>
                                          </p:val>
                                        </p:tav>
                                      </p:tavLst>
                                    </p:anim>
                                    <p:anim calcmode="lin" valueType="num">
                                      <p:cBhvr additive="base">
                                        <p:cTn id="63" dur="1000" fill="hold"/>
                                        <p:tgtEl>
                                          <p:spTgt spid="74"/>
                                        </p:tgtEl>
                                        <p:attrNameLst>
                                          <p:attrName>ppt_y</p:attrName>
                                        </p:attrNameLst>
                                      </p:cBhvr>
                                      <p:tavLst>
                                        <p:tav tm="0">
                                          <p:val>
                                            <p:strVal val="#ppt_y"/>
                                          </p:val>
                                        </p:tav>
                                        <p:tav tm="100000">
                                          <p:val>
                                            <p:strVal val="#ppt_y"/>
                                          </p:val>
                                        </p:tav>
                                      </p:tavLst>
                                    </p:anim>
                                  </p:childTnLst>
                                </p:cTn>
                              </p:par>
                            </p:childTnLst>
                          </p:cTn>
                        </p:par>
                        <p:par>
                          <p:cTn id="64" fill="hold">
                            <p:stCondLst>
                              <p:cond delay="7000"/>
                            </p:stCondLst>
                            <p:childTnLst>
                              <p:par>
                                <p:cTn id="65" presetID="22" presetClass="entr" presetSubtype="8" fill="hold" nodeType="afterEffect">
                                  <p:stCondLst>
                                    <p:cond delay="0"/>
                                  </p:stCondLst>
                                  <p:childTnLst>
                                    <p:set>
                                      <p:cBhvr>
                                        <p:cTn id="66" dur="1" fill="hold">
                                          <p:stCondLst>
                                            <p:cond delay="0"/>
                                          </p:stCondLst>
                                        </p:cTn>
                                        <p:tgtEl>
                                          <p:spTgt spid="124"/>
                                        </p:tgtEl>
                                        <p:attrNameLst>
                                          <p:attrName>style.visibility</p:attrName>
                                        </p:attrNameLst>
                                      </p:cBhvr>
                                      <p:to>
                                        <p:strVal val="visible"/>
                                      </p:to>
                                    </p:set>
                                    <p:animEffect transition="in" filter="wipe(left)">
                                      <p:cBhvr>
                                        <p:cTn id="67" dur="500"/>
                                        <p:tgtEl>
                                          <p:spTgt spid="124"/>
                                        </p:tgtEl>
                                      </p:cBhvr>
                                    </p:animEffect>
                                  </p:childTnLst>
                                </p:cTn>
                              </p:par>
                              <p:par>
                                <p:cTn id="68" presetID="2" presetClass="entr" presetSubtype="2" decel="100000" fill="hold" grpId="0" nodeType="withEffect">
                                  <p:stCondLst>
                                    <p:cond delay="0"/>
                                  </p:stCondLst>
                                  <p:childTnLst>
                                    <p:set>
                                      <p:cBhvr>
                                        <p:cTn id="69" dur="1" fill="hold">
                                          <p:stCondLst>
                                            <p:cond delay="0"/>
                                          </p:stCondLst>
                                        </p:cTn>
                                        <p:tgtEl>
                                          <p:spTgt spid="5"/>
                                        </p:tgtEl>
                                        <p:attrNameLst>
                                          <p:attrName>style.visibility</p:attrName>
                                        </p:attrNameLst>
                                      </p:cBhvr>
                                      <p:to>
                                        <p:strVal val="visible"/>
                                      </p:to>
                                    </p:set>
                                    <p:anim calcmode="lin" valueType="num">
                                      <p:cBhvr additive="base">
                                        <p:cTn id="70" dur="1000" fill="hold"/>
                                        <p:tgtEl>
                                          <p:spTgt spid="5"/>
                                        </p:tgtEl>
                                        <p:attrNameLst>
                                          <p:attrName>ppt_x</p:attrName>
                                        </p:attrNameLst>
                                      </p:cBhvr>
                                      <p:tavLst>
                                        <p:tav tm="0">
                                          <p:val>
                                            <p:strVal val="1+#ppt_w/2"/>
                                          </p:val>
                                        </p:tav>
                                        <p:tav tm="100000">
                                          <p:val>
                                            <p:strVal val="#ppt_x"/>
                                          </p:val>
                                        </p:tav>
                                      </p:tavLst>
                                    </p:anim>
                                    <p:anim calcmode="lin" valueType="num">
                                      <p:cBhvr additive="base">
                                        <p:cTn id="71"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animBg="1"/>
      <p:bldP spid="5" grpId="0"/>
      <p:bldP spid="74" grpId="0"/>
      <p:bldP spid="94" grpId="0"/>
      <p:bldP spid="122" grpId="0" animBg="1"/>
      <p:bldP spid="1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Oval 72"/>
          <p:cNvSpPr/>
          <p:nvPr/>
        </p:nvSpPr>
        <p:spPr bwMode="auto">
          <a:xfrm flipH="1">
            <a:off x="4220932" y="1706211"/>
            <a:ext cx="3783484" cy="3783484"/>
          </a:xfrm>
          <a:prstGeom prst="ellipse">
            <a:avLst/>
          </a:pr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Business Trans large"/>
          <p:cNvSpPr txBox="1"/>
          <p:nvPr/>
        </p:nvSpPr>
        <p:spPr>
          <a:xfrm>
            <a:off x="4828275" y="3095049"/>
            <a:ext cx="2568798" cy="805377"/>
          </a:xfrm>
          <a:prstGeom prst="rect">
            <a:avLst/>
          </a:prstGeom>
          <a:noFill/>
          <a:ln w="25400">
            <a:noFill/>
            <a:miter lim="800000"/>
          </a:ln>
        </p:spPr>
        <p:txBody>
          <a:bodyPr wrap="square" lIns="0" tIns="0" rIns="0" bIns="0" rtlCol="0" anchor="ctr">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w="3175">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Digital transformation</a:t>
            </a:r>
          </a:p>
        </p:txBody>
      </p:sp>
      <p:grpSp>
        <p:nvGrpSpPr>
          <p:cNvPr id="5" name="Group 4"/>
          <p:cNvGrpSpPr/>
          <p:nvPr/>
        </p:nvGrpSpPr>
        <p:grpSpPr>
          <a:xfrm>
            <a:off x="4119515" y="1661502"/>
            <a:ext cx="1286558" cy="1286558"/>
            <a:chOff x="3005483" y="2840991"/>
            <a:chExt cx="1312542" cy="1312542"/>
          </a:xfrm>
        </p:grpSpPr>
        <p:sp>
          <p:nvSpPr>
            <p:cNvPr id="92" name="Oval 91"/>
            <p:cNvSpPr/>
            <p:nvPr/>
          </p:nvSpPr>
          <p:spPr bwMode="auto">
            <a:xfrm>
              <a:off x="3005483" y="284099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marL="0" marR="0" lvl="0" indent="0" algn="ctr" defTabSz="1096503" rtl="0" eaLnBrk="1" fontAlgn="base" latinLnBrk="0" hangingPunct="1">
                <a:lnSpc>
                  <a:spcPct val="90000"/>
                </a:lnSpc>
                <a:spcBef>
                  <a:spcPct val="0"/>
                </a:spcBef>
                <a:spcAft>
                  <a:spcPct val="0"/>
                </a:spcAft>
                <a:buClrTx/>
                <a:buSzTx/>
                <a:buFontTx/>
                <a:buNone/>
                <a:tabLst/>
                <a:defRPr/>
              </a:pPr>
              <a:endParaRPr kumimoji="0" lang="en-US" sz="28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5" name="Group 34"/>
            <p:cNvGrpSpPr/>
            <p:nvPr/>
          </p:nvGrpSpPr>
          <p:grpSpPr>
            <a:xfrm>
              <a:off x="3158834" y="2994342"/>
              <a:ext cx="1005840" cy="1005840"/>
              <a:chOff x="2486149" y="3040062"/>
              <a:chExt cx="914400" cy="914400"/>
            </a:xfrm>
          </p:grpSpPr>
          <p:sp>
            <p:nvSpPr>
              <p:cNvPr id="36" name="Oval 35"/>
              <p:cNvSpPr/>
              <p:nvPr/>
            </p:nvSpPr>
            <p:spPr bwMode="auto">
              <a:xfrm>
                <a:off x="2486149"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marL="0" marR="0" lvl="0" indent="0" algn="ctr" defTabSz="1096503" rtl="0" eaLnBrk="1" fontAlgn="base" latinLnBrk="0" hangingPunct="1">
                  <a:lnSpc>
                    <a:spcPct val="90000"/>
                  </a:lnSpc>
                  <a:spcBef>
                    <a:spcPct val="0"/>
                  </a:spcBef>
                  <a:spcAft>
                    <a:spcPct val="0"/>
                  </a:spcAft>
                  <a:buClrTx/>
                  <a:buSzTx/>
                  <a:buFontTx/>
                  <a:buNone/>
                  <a:tabLst/>
                  <a:defRPr/>
                </a:pPr>
                <a:endParaRPr kumimoji="0" lang="en-US" sz="28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p:cNvGrpSpPr/>
              <p:nvPr/>
            </p:nvGrpSpPr>
            <p:grpSpPr>
              <a:xfrm>
                <a:off x="2718485" y="3301180"/>
                <a:ext cx="449726" cy="392158"/>
                <a:chOff x="2532420" y="3433223"/>
                <a:chExt cx="529777" cy="461962"/>
              </a:xfrm>
            </p:grpSpPr>
            <p:sp>
              <p:nvSpPr>
                <p:cNvPr id="38" name="Freeform 5"/>
                <p:cNvSpPr>
                  <a:spLocks noEditPoints="1"/>
                </p:cNvSpPr>
                <p:nvPr/>
              </p:nvSpPr>
              <p:spPr bwMode="auto">
                <a:xfrm>
                  <a:off x="2671755" y="3476422"/>
                  <a:ext cx="390442" cy="418763"/>
                </a:xfrm>
                <a:custGeom>
                  <a:avLst/>
                  <a:gdLst>
                    <a:gd name="T0" fmla="*/ 94 w 112"/>
                    <a:gd name="T1" fmla="*/ 43 h 120"/>
                    <a:gd name="T2" fmla="*/ 104 w 112"/>
                    <a:gd name="T3" fmla="*/ 24 h 120"/>
                    <a:gd name="T4" fmla="*/ 80 w 112"/>
                    <a:gd name="T5" fmla="*/ 0 h 120"/>
                    <a:gd name="T6" fmla="*/ 56 w 112"/>
                    <a:gd name="T7" fmla="*/ 24 h 120"/>
                    <a:gd name="T8" fmla="*/ 66 w 112"/>
                    <a:gd name="T9" fmla="*/ 43 h 120"/>
                    <a:gd name="T10" fmla="*/ 51 w 112"/>
                    <a:gd name="T11" fmla="*/ 58 h 120"/>
                    <a:gd name="T12" fmla="*/ 32 w 112"/>
                    <a:gd name="T13" fmla="*/ 48 h 120"/>
                    <a:gd name="T14" fmla="*/ 8 w 112"/>
                    <a:gd name="T15" fmla="*/ 72 h 120"/>
                    <a:gd name="T16" fmla="*/ 18 w 112"/>
                    <a:gd name="T17" fmla="*/ 91 h 120"/>
                    <a:gd name="T18" fmla="*/ 0 w 112"/>
                    <a:gd name="T19" fmla="*/ 120 h 120"/>
                    <a:gd name="T20" fmla="*/ 8 w 112"/>
                    <a:gd name="T21" fmla="*/ 120 h 120"/>
                    <a:gd name="T22" fmla="*/ 32 w 112"/>
                    <a:gd name="T23" fmla="*/ 96 h 120"/>
                    <a:gd name="T24" fmla="*/ 56 w 112"/>
                    <a:gd name="T25" fmla="*/ 120 h 120"/>
                    <a:gd name="T26" fmla="*/ 64 w 112"/>
                    <a:gd name="T27" fmla="*/ 120 h 120"/>
                    <a:gd name="T28" fmla="*/ 46 w 112"/>
                    <a:gd name="T29" fmla="*/ 91 h 120"/>
                    <a:gd name="T30" fmla="*/ 56 w 112"/>
                    <a:gd name="T31" fmla="*/ 72 h 120"/>
                    <a:gd name="T32" fmla="*/ 80 w 112"/>
                    <a:gd name="T33" fmla="*/ 48 h 120"/>
                    <a:gd name="T34" fmla="*/ 104 w 112"/>
                    <a:gd name="T35" fmla="*/ 72 h 120"/>
                    <a:gd name="T36" fmla="*/ 112 w 112"/>
                    <a:gd name="T37" fmla="*/ 72 h 120"/>
                    <a:gd name="T38" fmla="*/ 94 w 112"/>
                    <a:gd name="T39" fmla="*/ 43 h 120"/>
                    <a:gd name="T40" fmla="*/ 32 w 112"/>
                    <a:gd name="T41" fmla="*/ 88 h 120"/>
                    <a:gd name="T42" fmla="*/ 16 w 112"/>
                    <a:gd name="T43" fmla="*/ 72 h 120"/>
                    <a:gd name="T44" fmla="*/ 32 w 112"/>
                    <a:gd name="T45" fmla="*/ 56 h 120"/>
                    <a:gd name="T46" fmla="*/ 48 w 112"/>
                    <a:gd name="T47" fmla="*/ 72 h 120"/>
                    <a:gd name="T48" fmla="*/ 32 w 112"/>
                    <a:gd name="T49" fmla="*/ 88 h 120"/>
                    <a:gd name="T50" fmla="*/ 80 w 112"/>
                    <a:gd name="T51" fmla="*/ 40 h 120"/>
                    <a:gd name="T52" fmla="*/ 64 w 112"/>
                    <a:gd name="T53" fmla="*/ 24 h 120"/>
                    <a:gd name="T54" fmla="*/ 80 w 112"/>
                    <a:gd name="T55" fmla="*/ 8 h 120"/>
                    <a:gd name="T56" fmla="*/ 96 w 112"/>
                    <a:gd name="T57" fmla="*/ 24 h 120"/>
                    <a:gd name="T58" fmla="*/ 80 w 112"/>
                    <a:gd name="T59"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94" y="43"/>
                      </a:moveTo>
                      <a:cubicBezTo>
                        <a:pt x="100" y="39"/>
                        <a:pt x="104" y="32"/>
                        <a:pt x="104" y="24"/>
                      </a:cubicBezTo>
                      <a:cubicBezTo>
                        <a:pt x="104" y="11"/>
                        <a:pt x="93" y="0"/>
                        <a:pt x="80" y="0"/>
                      </a:cubicBezTo>
                      <a:cubicBezTo>
                        <a:pt x="66" y="0"/>
                        <a:pt x="56" y="11"/>
                        <a:pt x="56" y="24"/>
                      </a:cubicBezTo>
                      <a:cubicBezTo>
                        <a:pt x="56" y="32"/>
                        <a:pt x="60" y="39"/>
                        <a:pt x="66" y="43"/>
                      </a:cubicBezTo>
                      <a:cubicBezTo>
                        <a:pt x="59" y="47"/>
                        <a:pt x="54" y="52"/>
                        <a:pt x="51" y="58"/>
                      </a:cubicBezTo>
                      <a:cubicBezTo>
                        <a:pt x="47" y="52"/>
                        <a:pt x="40" y="48"/>
                        <a:pt x="32" y="48"/>
                      </a:cubicBezTo>
                      <a:cubicBezTo>
                        <a:pt x="18" y="48"/>
                        <a:pt x="8" y="59"/>
                        <a:pt x="8" y="72"/>
                      </a:cubicBezTo>
                      <a:cubicBezTo>
                        <a:pt x="8" y="80"/>
                        <a:pt x="12" y="87"/>
                        <a:pt x="18" y="91"/>
                      </a:cubicBezTo>
                      <a:cubicBezTo>
                        <a:pt x="7" y="97"/>
                        <a:pt x="0" y="108"/>
                        <a:pt x="0" y="120"/>
                      </a:cubicBezTo>
                      <a:cubicBezTo>
                        <a:pt x="8" y="120"/>
                        <a:pt x="8" y="120"/>
                        <a:pt x="8" y="120"/>
                      </a:cubicBezTo>
                      <a:cubicBezTo>
                        <a:pt x="8" y="107"/>
                        <a:pt x="18" y="96"/>
                        <a:pt x="32" y="96"/>
                      </a:cubicBezTo>
                      <a:cubicBezTo>
                        <a:pt x="45" y="96"/>
                        <a:pt x="56" y="107"/>
                        <a:pt x="56" y="120"/>
                      </a:cubicBezTo>
                      <a:cubicBezTo>
                        <a:pt x="64" y="120"/>
                        <a:pt x="64" y="120"/>
                        <a:pt x="64" y="120"/>
                      </a:cubicBezTo>
                      <a:cubicBezTo>
                        <a:pt x="64" y="108"/>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60"/>
                        <a:pt x="104" y="49"/>
                        <a:pt x="94" y="43"/>
                      </a:cubicBezTo>
                      <a:close/>
                      <a:moveTo>
                        <a:pt x="32" y="88"/>
                      </a:moveTo>
                      <a:cubicBezTo>
                        <a:pt x="23" y="88"/>
                        <a:pt x="16" y="81"/>
                        <a:pt x="16" y="72"/>
                      </a:cubicBezTo>
                      <a:cubicBezTo>
                        <a:pt x="16" y="63"/>
                        <a:pt x="23" y="56"/>
                        <a:pt x="32" y="56"/>
                      </a:cubicBezTo>
                      <a:cubicBezTo>
                        <a:pt x="41" y="56"/>
                        <a:pt x="48" y="63"/>
                        <a:pt x="48" y="72"/>
                      </a:cubicBezTo>
                      <a:cubicBezTo>
                        <a:pt x="48" y="81"/>
                        <a:pt x="41" y="88"/>
                        <a:pt x="32" y="88"/>
                      </a:cubicBezTo>
                      <a:close/>
                      <a:moveTo>
                        <a:pt x="80" y="40"/>
                      </a:moveTo>
                      <a:cubicBezTo>
                        <a:pt x="71" y="40"/>
                        <a:pt x="64" y="33"/>
                        <a:pt x="64" y="24"/>
                      </a:cubicBezTo>
                      <a:cubicBezTo>
                        <a:pt x="64" y="15"/>
                        <a:pt x="71" y="8"/>
                        <a:pt x="80" y="8"/>
                      </a:cubicBezTo>
                      <a:cubicBezTo>
                        <a:pt x="89" y="8"/>
                        <a:pt x="96" y="15"/>
                        <a:pt x="96" y="24"/>
                      </a:cubicBezTo>
                      <a:cubicBezTo>
                        <a:pt x="96" y="33"/>
                        <a:pt x="89" y="40"/>
                        <a:pt x="80" y="40"/>
                      </a:cubicBezTo>
                      <a:close/>
                    </a:path>
                  </a:pathLst>
                </a:custGeom>
                <a:solidFill>
                  <a:schemeClr val="bg1"/>
                </a:solidFill>
                <a:ln w="6350">
                  <a:solidFill>
                    <a:schemeClr val="accent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6"/>
                <p:cNvSpPr>
                  <a:spLocks noEditPoints="1"/>
                </p:cNvSpPr>
                <p:nvPr/>
              </p:nvSpPr>
              <p:spPr bwMode="auto">
                <a:xfrm>
                  <a:off x="2532420" y="3433223"/>
                  <a:ext cx="303199" cy="170944"/>
                </a:xfrm>
                <a:custGeom>
                  <a:avLst/>
                  <a:gdLst>
                    <a:gd name="T0" fmla="*/ 87 w 87"/>
                    <a:gd name="T1" fmla="*/ 49 h 49"/>
                    <a:gd name="T2" fmla="*/ 19 w 87"/>
                    <a:gd name="T3" fmla="*/ 49 h 49"/>
                    <a:gd name="T4" fmla="*/ 0 w 87"/>
                    <a:gd name="T5" fmla="*/ 30 h 49"/>
                    <a:gd name="T6" fmla="*/ 0 w 87"/>
                    <a:gd name="T7" fmla="*/ 19 h 49"/>
                    <a:gd name="T8" fmla="*/ 19 w 87"/>
                    <a:gd name="T9" fmla="*/ 0 h 49"/>
                    <a:gd name="T10" fmla="*/ 49 w 87"/>
                    <a:gd name="T11" fmla="*/ 0 h 49"/>
                    <a:gd name="T12" fmla="*/ 68 w 87"/>
                    <a:gd name="T13" fmla="*/ 19 h 49"/>
                    <a:gd name="T14" fmla="*/ 68 w 87"/>
                    <a:gd name="T15" fmla="*/ 28 h 49"/>
                    <a:gd name="T16" fmla="*/ 87 w 87"/>
                    <a:gd name="T17" fmla="*/ 49 h 49"/>
                    <a:gd name="T18" fmla="*/ 19 w 87"/>
                    <a:gd name="T19" fmla="*/ 8 h 49"/>
                    <a:gd name="T20" fmla="*/ 8 w 87"/>
                    <a:gd name="T21" fmla="*/ 19 h 49"/>
                    <a:gd name="T22" fmla="*/ 8 w 87"/>
                    <a:gd name="T23" fmla="*/ 30 h 49"/>
                    <a:gd name="T24" fmla="*/ 19 w 87"/>
                    <a:gd name="T25" fmla="*/ 41 h 49"/>
                    <a:gd name="T26" fmla="*/ 69 w 87"/>
                    <a:gd name="T27" fmla="*/ 41 h 49"/>
                    <a:gd name="T28" fmla="*/ 60 w 87"/>
                    <a:gd name="T29" fmla="*/ 31 h 49"/>
                    <a:gd name="T30" fmla="*/ 60 w 87"/>
                    <a:gd name="T31" fmla="*/ 19 h 49"/>
                    <a:gd name="T32" fmla="*/ 49 w 87"/>
                    <a:gd name="T33" fmla="*/ 8 h 49"/>
                    <a:gd name="T34" fmla="*/ 19 w 87"/>
                    <a:gd name="T3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49">
                      <a:moveTo>
                        <a:pt x="87" y="49"/>
                      </a:moveTo>
                      <a:cubicBezTo>
                        <a:pt x="19" y="49"/>
                        <a:pt x="19" y="49"/>
                        <a:pt x="19" y="49"/>
                      </a:cubicBezTo>
                      <a:cubicBezTo>
                        <a:pt x="9" y="49"/>
                        <a:pt x="0" y="41"/>
                        <a:pt x="0" y="30"/>
                      </a:cubicBezTo>
                      <a:cubicBezTo>
                        <a:pt x="0" y="19"/>
                        <a:pt x="0" y="19"/>
                        <a:pt x="0" y="19"/>
                      </a:cubicBezTo>
                      <a:cubicBezTo>
                        <a:pt x="0" y="9"/>
                        <a:pt x="9" y="0"/>
                        <a:pt x="19" y="0"/>
                      </a:cubicBezTo>
                      <a:cubicBezTo>
                        <a:pt x="49" y="0"/>
                        <a:pt x="49" y="0"/>
                        <a:pt x="49" y="0"/>
                      </a:cubicBezTo>
                      <a:cubicBezTo>
                        <a:pt x="60" y="0"/>
                        <a:pt x="68" y="9"/>
                        <a:pt x="68" y="19"/>
                      </a:cubicBezTo>
                      <a:cubicBezTo>
                        <a:pt x="68" y="28"/>
                        <a:pt x="68" y="28"/>
                        <a:pt x="68" y="28"/>
                      </a:cubicBezTo>
                      <a:lnTo>
                        <a:pt x="87" y="49"/>
                      </a:lnTo>
                      <a:close/>
                      <a:moveTo>
                        <a:pt x="19" y="8"/>
                      </a:moveTo>
                      <a:cubicBezTo>
                        <a:pt x="13" y="8"/>
                        <a:pt x="8" y="13"/>
                        <a:pt x="8" y="19"/>
                      </a:cubicBezTo>
                      <a:cubicBezTo>
                        <a:pt x="8" y="30"/>
                        <a:pt x="8" y="30"/>
                        <a:pt x="8" y="30"/>
                      </a:cubicBezTo>
                      <a:cubicBezTo>
                        <a:pt x="8" y="36"/>
                        <a:pt x="13" y="41"/>
                        <a:pt x="19" y="41"/>
                      </a:cubicBezTo>
                      <a:cubicBezTo>
                        <a:pt x="69" y="41"/>
                        <a:pt x="69" y="41"/>
                        <a:pt x="69" y="41"/>
                      </a:cubicBezTo>
                      <a:cubicBezTo>
                        <a:pt x="60" y="31"/>
                        <a:pt x="60" y="31"/>
                        <a:pt x="60" y="31"/>
                      </a:cubicBezTo>
                      <a:cubicBezTo>
                        <a:pt x="60" y="19"/>
                        <a:pt x="60" y="19"/>
                        <a:pt x="60" y="19"/>
                      </a:cubicBezTo>
                      <a:cubicBezTo>
                        <a:pt x="60" y="13"/>
                        <a:pt x="55" y="8"/>
                        <a:pt x="49" y="8"/>
                      </a:cubicBezTo>
                      <a:lnTo>
                        <a:pt x="19" y="8"/>
                      </a:lnTo>
                      <a:close/>
                    </a:path>
                  </a:pathLst>
                </a:custGeom>
                <a:solidFill>
                  <a:schemeClr val="bg1"/>
                </a:solidFill>
                <a:ln w="6350">
                  <a:solidFill>
                    <a:schemeClr val="accent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85" name="Freeform 84"/>
          <p:cNvSpPr>
            <a:spLocks/>
          </p:cNvSpPr>
          <p:nvPr/>
        </p:nvSpPr>
        <p:spPr bwMode="auto">
          <a:xfrm rot="6858978" flipH="1" flipV="1">
            <a:off x="4324525" y="2768255"/>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p:nvGrpSpPr>
        <p:grpSpPr>
          <a:xfrm>
            <a:off x="4119515" y="4119020"/>
            <a:ext cx="1286558" cy="1286558"/>
            <a:chOff x="3737678" y="5144754"/>
            <a:chExt cx="1312542" cy="1312542"/>
          </a:xfrm>
        </p:grpSpPr>
        <p:sp>
          <p:nvSpPr>
            <p:cNvPr id="97" name="Oval 96"/>
            <p:cNvSpPr/>
            <p:nvPr/>
          </p:nvSpPr>
          <p:spPr bwMode="auto">
            <a:xfrm>
              <a:off x="3737678" y="5144754"/>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marL="0" marR="0" lvl="0" indent="0" algn="ctr" defTabSz="1096503" rtl="0" eaLnBrk="1" fontAlgn="base" latinLnBrk="0" hangingPunct="1">
                <a:lnSpc>
                  <a:spcPct val="90000"/>
                </a:lnSpc>
                <a:spcBef>
                  <a:spcPct val="0"/>
                </a:spcBef>
                <a:spcAft>
                  <a:spcPct val="0"/>
                </a:spcAft>
                <a:buClrTx/>
                <a:buSzTx/>
                <a:buFontTx/>
                <a:buNone/>
                <a:tabLst/>
                <a:defRPr/>
              </a:pPr>
              <a:endParaRPr kumimoji="0" lang="en-US" sz="28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 name="Group 39"/>
            <p:cNvGrpSpPr/>
            <p:nvPr/>
          </p:nvGrpSpPr>
          <p:grpSpPr>
            <a:xfrm>
              <a:off x="3891029" y="5301378"/>
              <a:ext cx="1005840" cy="1005840"/>
              <a:chOff x="4669408" y="3040062"/>
              <a:chExt cx="914400" cy="914400"/>
            </a:xfrm>
          </p:grpSpPr>
          <p:sp>
            <p:nvSpPr>
              <p:cNvPr id="41" name="Oval 40"/>
              <p:cNvSpPr/>
              <p:nvPr/>
            </p:nvSpPr>
            <p:spPr bwMode="auto">
              <a:xfrm>
                <a:off x="4669408"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marL="0" marR="0" lvl="0" indent="0" algn="ctr" defTabSz="1096503" rtl="0" eaLnBrk="1" fontAlgn="base" latinLnBrk="0" hangingPunct="1">
                  <a:lnSpc>
                    <a:spcPct val="90000"/>
                  </a:lnSpc>
                  <a:spcBef>
                    <a:spcPct val="0"/>
                  </a:spcBef>
                  <a:spcAft>
                    <a:spcPct val="0"/>
                  </a:spcAft>
                  <a:buClrTx/>
                  <a:buSzTx/>
                  <a:buFontTx/>
                  <a:buNone/>
                  <a:tabLst/>
                  <a:defRPr/>
                </a:pPr>
                <a:endParaRPr kumimoji="0" lang="en-US" sz="28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 name="Group 41"/>
              <p:cNvGrpSpPr/>
              <p:nvPr/>
            </p:nvGrpSpPr>
            <p:grpSpPr>
              <a:xfrm>
                <a:off x="4944841" y="3264392"/>
                <a:ext cx="363534" cy="465739"/>
                <a:chOff x="4744392" y="3360420"/>
                <a:chExt cx="428242" cy="548640"/>
              </a:xfrm>
            </p:grpSpPr>
            <p:sp>
              <p:nvSpPr>
                <p:cNvPr id="43" name="Freeform 49"/>
                <p:cNvSpPr>
                  <a:spLocks noEditPoints="1"/>
                </p:cNvSpPr>
                <p:nvPr/>
              </p:nvSpPr>
              <p:spPr bwMode="auto">
                <a:xfrm>
                  <a:off x="4744392" y="3360420"/>
                  <a:ext cx="167995" cy="548640"/>
                </a:xfrm>
                <a:custGeom>
                  <a:avLst/>
                  <a:gdLst>
                    <a:gd name="T0" fmla="*/ 30 w 38"/>
                    <a:gd name="T1" fmla="*/ 70 h 126"/>
                    <a:gd name="T2" fmla="*/ 38 w 38"/>
                    <a:gd name="T3" fmla="*/ 70 h 126"/>
                    <a:gd name="T4" fmla="*/ 38 w 38"/>
                    <a:gd name="T5" fmla="*/ 64 h 126"/>
                    <a:gd name="T6" fmla="*/ 22 w 38"/>
                    <a:gd name="T7" fmla="*/ 64 h 126"/>
                    <a:gd name="T8" fmla="*/ 22 w 38"/>
                    <a:gd name="T9" fmla="*/ 27 h 126"/>
                    <a:gd name="T10" fmla="*/ 30 w 38"/>
                    <a:gd name="T11" fmla="*/ 19 h 126"/>
                    <a:gd name="T12" fmla="*/ 30 w 38"/>
                    <a:gd name="T13" fmla="*/ 0 h 126"/>
                    <a:gd name="T14" fmla="*/ 8 w 38"/>
                    <a:gd name="T15" fmla="*/ 0 h 126"/>
                    <a:gd name="T16" fmla="*/ 8 w 38"/>
                    <a:gd name="T17" fmla="*/ 19 h 126"/>
                    <a:gd name="T18" fmla="*/ 16 w 38"/>
                    <a:gd name="T19" fmla="*/ 27 h 126"/>
                    <a:gd name="T20" fmla="*/ 16 w 38"/>
                    <a:gd name="T21" fmla="*/ 64 h 126"/>
                    <a:gd name="T22" fmla="*/ 0 w 38"/>
                    <a:gd name="T23" fmla="*/ 64 h 126"/>
                    <a:gd name="T24" fmla="*/ 0 w 38"/>
                    <a:gd name="T25" fmla="*/ 70 h 126"/>
                    <a:gd name="T26" fmla="*/ 8 w 38"/>
                    <a:gd name="T27" fmla="*/ 70 h 126"/>
                    <a:gd name="T28" fmla="*/ 8 w 38"/>
                    <a:gd name="T29" fmla="*/ 115 h 126"/>
                    <a:gd name="T30" fmla="*/ 19 w 38"/>
                    <a:gd name="T31" fmla="*/ 126 h 126"/>
                    <a:gd name="T32" fmla="*/ 30 w 38"/>
                    <a:gd name="T33" fmla="*/ 115 h 126"/>
                    <a:gd name="T34" fmla="*/ 30 w 38"/>
                    <a:gd name="T35" fmla="*/ 70 h 126"/>
                    <a:gd name="T36" fmla="*/ 14 w 38"/>
                    <a:gd name="T37" fmla="*/ 16 h 126"/>
                    <a:gd name="T38" fmla="*/ 14 w 38"/>
                    <a:gd name="T39" fmla="*/ 6 h 126"/>
                    <a:gd name="T40" fmla="*/ 24 w 38"/>
                    <a:gd name="T41" fmla="*/ 6 h 126"/>
                    <a:gd name="T42" fmla="*/ 24 w 38"/>
                    <a:gd name="T43" fmla="*/ 16 h 126"/>
                    <a:gd name="T44" fmla="*/ 19 w 38"/>
                    <a:gd name="T45" fmla="*/ 21 h 126"/>
                    <a:gd name="T46" fmla="*/ 14 w 38"/>
                    <a:gd name="T47" fmla="*/ 16 h 126"/>
                    <a:gd name="T48" fmla="*/ 24 w 38"/>
                    <a:gd name="T49" fmla="*/ 115 h 126"/>
                    <a:gd name="T50" fmla="*/ 19 w 38"/>
                    <a:gd name="T51" fmla="*/ 120 h 126"/>
                    <a:gd name="T52" fmla="*/ 14 w 38"/>
                    <a:gd name="T53" fmla="*/ 115 h 126"/>
                    <a:gd name="T54" fmla="*/ 14 w 38"/>
                    <a:gd name="T55" fmla="*/ 70 h 126"/>
                    <a:gd name="T56" fmla="*/ 24 w 38"/>
                    <a:gd name="T57" fmla="*/ 70 h 126"/>
                    <a:gd name="T58" fmla="*/ 24 w 38"/>
                    <a:gd name="T59" fmla="*/ 11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 h="126">
                      <a:moveTo>
                        <a:pt x="30" y="70"/>
                      </a:moveTo>
                      <a:cubicBezTo>
                        <a:pt x="38" y="70"/>
                        <a:pt x="38" y="70"/>
                        <a:pt x="38" y="70"/>
                      </a:cubicBezTo>
                      <a:cubicBezTo>
                        <a:pt x="38" y="64"/>
                        <a:pt x="38" y="64"/>
                        <a:pt x="38" y="64"/>
                      </a:cubicBezTo>
                      <a:cubicBezTo>
                        <a:pt x="22" y="64"/>
                        <a:pt x="22" y="64"/>
                        <a:pt x="22" y="64"/>
                      </a:cubicBezTo>
                      <a:cubicBezTo>
                        <a:pt x="22" y="27"/>
                        <a:pt x="22" y="27"/>
                        <a:pt x="22" y="27"/>
                      </a:cubicBezTo>
                      <a:cubicBezTo>
                        <a:pt x="30" y="19"/>
                        <a:pt x="30" y="19"/>
                        <a:pt x="30" y="19"/>
                      </a:cubicBezTo>
                      <a:cubicBezTo>
                        <a:pt x="30" y="0"/>
                        <a:pt x="30" y="0"/>
                        <a:pt x="30" y="0"/>
                      </a:cubicBezTo>
                      <a:cubicBezTo>
                        <a:pt x="8" y="0"/>
                        <a:pt x="8" y="0"/>
                        <a:pt x="8" y="0"/>
                      </a:cubicBezTo>
                      <a:cubicBezTo>
                        <a:pt x="8" y="19"/>
                        <a:pt x="8" y="19"/>
                        <a:pt x="8" y="19"/>
                      </a:cubicBezTo>
                      <a:cubicBezTo>
                        <a:pt x="16" y="27"/>
                        <a:pt x="16" y="27"/>
                        <a:pt x="16" y="27"/>
                      </a:cubicBezTo>
                      <a:cubicBezTo>
                        <a:pt x="16" y="64"/>
                        <a:pt x="16" y="64"/>
                        <a:pt x="16" y="64"/>
                      </a:cubicBezTo>
                      <a:cubicBezTo>
                        <a:pt x="0" y="64"/>
                        <a:pt x="0" y="64"/>
                        <a:pt x="0" y="64"/>
                      </a:cubicBezTo>
                      <a:cubicBezTo>
                        <a:pt x="0" y="70"/>
                        <a:pt x="0" y="70"/>
                        <a:pt x="0" y="70"/>
                      </a:cubicBezTo>
                      <a:cubicBezTo>
                        <a:pt x="8" y="70"/>
                        <a:pt x="8" y="70"/>
                        <a:pt x="8" y="70"/>
                      </a:cubicBezTo>
                      <a:cubicBezTo>
                        <a:pt x="8" y="115"/>
                        <a:pt x="8" y="115"/>
                        <a:pt x="8" y="115"/>
                      </a:cubicBezTo>
                      <a:cubicBezTo>
                        <a:pt x="8" y="121"/>
                        <a:pt x="13" y="126"/>
                        <a:pt x="19" y="126"/>
                      </a:cubicBezTo>
                      <a:cubicBezTo>
                        <a:pt x="25" y="126"/>
                        <a:pt x="30" y="121"/>
                        <a:pt x="30" y="115"/>
                      </a:cubicBezTo>
                      <a:lnTo>
                        <a:pt x="30" y="70"/>
                      </a:lnTo>
                      <a:close/>
                      <a:moveTo>
                        <a:pt x="14" y="16"/>
                      </a:moveTo>
                      <a:cubicBezTo>
                        <a:pt x="14" y="6"/>
                        <a:pt x="14" y="6"/>
                        <a:pt x="14" y="6"/>
                      </a:cubicBezTo>
                      <a:cubicBezTo>
                        <a:pt x="24" y="6"/>
                        <a:pt x="24" y="6"/>
                        <a:pt x="24" y="6"/>
                      </a:cubicBezTo>
                      <a:cubicBezTo>
                        <a:pt x="24" y="16"/>
                        <a:pt x="24" y="16"/>
                        <a:pt x="24" y="16"/>
                      </a:cubicBezTo>
                      <a:cubicBezTo>
                        <a:pt x="19" y="21"/>
                        <a:pt x="19" y="21"/>
                        <a:pt x="19" y="21"/>
                      </a:cubicBezTo>
                      <a:lnTo>
                        <a:pt x="14" y="16"/>
                      </a:lnTo>
                      <a:close/>
                      <a:moveTo>
                        <a:pt x="24" y="115"/>
                      </a:moveTo>
                      <a:cubicBezTo>
                        <a:pt x="24" y="118"/>
                        <a:pt x="22" y="120"/>
                        <a:pt x="19" y="120"/>
                      </a:cubicBezTo>
                      <a:cubicBezTo>
                        <a:pt x="16" y="120"/>
                        <a:pt x="14" y="118"/>
                        <a:pt x="14" y="115"/>
                      </a:cubicBezTo>
                      <a:cubicBezTo>
                        <a:pt x="14" y="70"/>
                        <a:pt x="14" y="70"/>
                        <a:pt x="14" y="70"/>
                      </a:cubicBezTo>
                      <a:cubicBezTo>
                        <a:pt x="24" y="70"/>
                        <a:pt x="24" y="70"/>
                        <a:pt x="24" y="70"/>
                      </a:cubicBezTo>
                      <a:lnTo>
                        <a:pt x="24" y="115"/>
                      </a:lnTo>
                      <a:close/>
                    </a:path>
                  </a:pathLst>
                </a:custGeom>
                <a:solidFill>
                  <a:schemeClr val="bg1"/>
                </a:solidFill>
                <a:ln w="6350">
                  <a:solidFill>
                    <a:schemeClr val="accent1"/>
                  </a:solidFill>
                </a:ln>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50"/>
                <p:cNvSpPr>
                  <a:spLocks noEditPoints="1"/>
                </p:cNvSpPr>
                <p:nvPr/>
              </p:nvSpPr>
              <p:spPr bwMode="auto">
                <a:xfrm>
                  <a:off x="4970614" y="3360420"/>
                  <a:ext cx="202020" cy="548640"/>
                </a:xfrm>
                <a:custGeom>
                  <a:avLst/>
                  <a:gdLst>
                    <a:gd name="T0" fmla="*/ 34 w 46"/>
                    <a:gd name="T1" fmla="*/ 43 h 126"/>
                    <a:gd name="T2" fmla="*/ 35 w 46"/>
                    <a:gd name="T3" fmla="*/ 43 h 126"/>
                    <a:gd name="T4" fmla="*/ 46 w 46"/>
                    <a:gd name="T5" fmla="*/ 23 h 126"/>
                    <a:gd name="T6" fmla="*/ 23 w 46"/>
                    <a:gd name="T7" fmla="*/ 0 h 126"/>
                    <a:gd name="T8" fmla="*/ 0 w 46"/>
                    <a:gd name="T9" fmla="*/ 23 h 126"/>
                    <a:gd name="T10" fmla="*/ 12 w 46"/>
                    <a:gd name="T11" fmla="*/ 43 h 126"/>
                    <a:gd name="T12" fmla="*/ 12 w 46"/>
                    <a:gd name="T13" fmla="*/ 43 h 126"/>
                    <a:gd name="T14" fmla="*/ 12 w 46"/>
                    <a:gd name="T15" fmla="*/ 115 h 126"/>
                    <a:gd name="T16" fmla="*/ 23 w 46"/>
                    <a:gd name="T17" fmla="*/ 126 h 126"/>
                    <a:gd name="T18" fmla="*/ 34 w 46"/>
                    <a:gd name="T19" fmla="*/ 115 h 126"/>
                    <a:gd name="T20" fmla="*/ 34 w 46"/>
                    <a:gd name="T21" fmla="*/ 43 h 126"/>
                    <a:gd name="T22" fmla="*/ 30 w 46"/>
                    <a:gd name="T23" fmla="*/ 39 h 126"/>
                    <a:gd name="T24" fmla="*/ 28 w 46"/>
                    <a:gd name="T25" fmla="*/ 39 h 126"/>
                    <a:gd name="T26" fmla="*/ 28 w 46"/>
                    <a:gd name="T27" fmla="*/ 115 h 126"/>
                    <a:gd name="T28" fmla="*/ 23 w 46"/>
                    <a:gd name="T29" fmla="*/ 120 h 126"/>
                    <a:gd name="T30" fmla="*/ 18 w 46"/>
                    <a:gd name="T31" fmla="*/ 115 h 126"/>
                    <a:gd name="T32" fmla="*/ 18 w 46"/>
                    <a:gd name="T33" fmla="*/ 39 h 126"/>
                    <a:gd name="T34" fmla="*/ 16 w 46"/>
                    <a:gd name="T35" fmla="*/ 39 h 126"/>
                    <a:gd name="T36" fmla="*/ 6 w 46"/>
                    <a:gd name="T37" fmla="*/ 23 h 126"/>
                    <a:gd name="T38" fmla="*/ 19 w 46"/>
                    <a:gd name="T39" fmla="*/ 7 h 126"/>
                    <a:gd name="T40" fmla="*/ 20 w 46"/>
                    <a:gd name="T41" fmla="*/ 6 h 126"/>
                    <a:gd name="T42" fmla="*/ 20 w 46"/>
                    <a:gd name="T43" fmla="*/ 19 h 126"/>
                    <a:gd name="T44" fmla="*/ 23 w 46"/>
                    <a:gd name="T45" fmla="*/ 22 h 126"/>
                    <a:gd name="T46" fmla="*/ 26 w 46"/>
                    <a:gd name="T47" fmla="*/ 19 h 126"/>
                    <a:gd name="T48" fmla="*/ 26 w 46"/>
                    <a:gd name="T49" fmla="*/ 6 h 126"/>
                    <a:gd name="T50" fmla="*/ 27 w 46"/>
                    <a:gd name="T51" fmla="*/ 7 h 126"/>
                    <a:gd name="T52" fmla="*/ 40 w 46"/>
                    <a:gd name="T53" fmla="*/ 23 h 126"/>
                    <a:gd name="T54" fmla="*/ 30 w 46"/>
                    <a:gd name="T55"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126">
                      <a:moveTo>
                        <a:pt x="34" y="43"/>
                      </a:moveTo>
                      <a:cubicBezTo>
                        <a:pt x="35" y="43"/>
                        <a:pt x="35" y="43"/>
                        <a:pt x="35" y="43"/>
                      </a:cubicBezTo>
                      <a:cubicBezTo>
                        <a:pt x="42" y="39"/>
                        <a:pt x="46" y="31"/>
                        <a:pt x="46" y="23"/>
                      </a:cubicBezTo>
                      <a:cubicBezTo>
                        <a:pt x="46" y="10"/>
                        <a:pt x="36" y="0"/>
                        <a:pt x="23" y="0"/>
                      </a:cubicBezTo>
                      <a:cubicBezTo>
                        <a:pt x="10" y="0"/>
                        <a:pt x="0" y="10"/>
                        <a:pt x="0" y="23"/>
                      </a:cubicBezTo>
                      <a:cubicBezTo>
                        <a:pt x="0" y="31"/>
                        <a:pt x="4" y="39"/>
                        <a:pt x="12" y="43"/>
                      </a:cubicBezTo>
                      <a:cubicBezTo>
                        <a:pt x="12" y="43"/>
                        <a:pt x="12" y="43"/>
                        <a:pt x="12" y="43"/>
                      </a:cubicBezTo>
                      <a:cubicBezTo>
                        <a:pt x="12" y="115"/>
                        <a:pt x="12" y="115"/>
                        <a:pt x="12" y="115"/>
                      </a:cubicBezTo>
                      <a:cubicBezTo>
                        <a:pt x="12" y="121"/>
                        <a:pt x="17" y="126"/>
                        <a:pt x="23" y="126"/>
                      </a:cubicBezTo>
                      <a:cubicBezTo>
                        <a:pt x="29" y="126"/>
                        <a:pt x="34" y="121"/>
                        <a:pt x="34" y="115"/>
                      </a:cubicBezTo>
                      <a:lnTo>
                        <a:pt x="34" y="43"/>
                      </a:lnTo>
                      <a:close/>
                      <a:moveTo>
                        <a:pt x="30" y="39"/>
                      </a:moveTo>
                      <a:cubicBezTo>
                        <a:pt x="28" y="39"/>
                        <a:pt x="28" y="39"/>
                        <a:pt x="28" y="39"/>
                      </a:cubicBezTo>
                      <a:cubicBezTo>
                        <a:pt x="28" y="115"/>
                        <a:pt x="28" y="115"/>
                        <a:pt x="28" y="115"/>
                      </a:cubicBezTo>
                      <a:cubicBezTo>
                        <a:pt x="28" y="118"/>
                        <a:pt x="26" y="120"/>
                        <a:pt x="23" y="120"/>
                      </a:cubicBezTo>
                      <a:cubicBezTo>
                        <a:pt x="20" y="120"/>
                        <a:pt x="18" y="118"/>
                        <a:pt x="18" y="115"/>
                      </a:cubicBezTo>
                      <a:cubicBezTo>
                        <a:pt x="18" y="39"/>
                        <a:pt x="18" y="39"/>
                        <a:pt x="18" y="39"/>
                      </a:cubicBezTo>
                      <a:cubicBezTo>
                        <a:pt x="16" y="39"/>
                        <a:pt x="16" y="39"/>
                        <a:pt x="16" y="39"/>
                      </a:cubicBezTo>
                      <a:cubicBezTo>
                        <a:pt x="10" y="36"/>
                        <a:pt x="6" y="30"/>
                        <a:pt x="6" y="23"/>
                      </a:cubicBezTo>
                      <a:cubicBezTo>
                        <a:pt x="6" y="15"/>
                        <a:pt x="11" y="9"/>
                        <a:pt x="19" y="7"/>
                      </a:cubicBezTo>
                      <a:cubicBezTo>
                        <a:pt x="20" y="6"/>
                        <a:pt x="20" y="6"/>
                        <a:pt x="20" y="6"/>
                      </a:cubicBezTo>
                      <a:cubicBezTo>
                        <a:pt x="20" y="19"/>
                        <a:pt x="20" y="19"/>
                        <a:pt x="20" y="19"/>
                      </a:cubicBezTo>
                      <a:cubicBezTo>
                        <a:pt x="20" y="21"/>
                        <a:pt x="21" y="22"/>
                        <a:pt x="23" y="22"/>
                      </a:cubicBezTo>
                      <a:cubicBezTo>
                        <a:pt x="25" y="22"/>
                        <a:pt x="26" y="21"/>
                        <a:pt x="26" y="19"/>
                      </a:cubicBezTo>
                      <a:cubicBezTo>
                        <a:pt x="26" y="6"/>
                        <a:pt x="26" y="6"/>
                        <a:pt x="26" y="6"/>
                      </a:cubicBezTo>
                      <a:cubicBezTo>
                        <a:pt x="27" y="7"/>
                        <a:pt x="27" y="7"/>
                        <a:pt x="27" y="7"/>
                      </a:cubicBezTo>
                      <a:cubicBezTo>
                        <a:pt x="35" y="9"/>
                        <a:pt x="40" y="15"/>
                        <a:pt x="40" y="23"/>
                      </a:cubicBezTo>
                      <a:cubicBezTo>
                        <a:pt x="40" y="30"/>
                        <a:pt x="36" y="36"/>
                        <a:pt x="30" y="39"/>
                      </a:cubicBezTo>
                      <a:close/>
                    </a:path>
                  </a:pathLst>
                </a:custGeom>
                <a:solidFill>
                  <a:schemeClr val="bg1"/>
                </a:solidFill>
                <a:ln w="6350">
                  <a:solidFill>
                    <a:schemeClr val="accent1"/>
                  </a:solidFill>
                </a:ln>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7" name="Group 6"/>
          <p:cNvGrpSpPr/>
          <p:nvPr/>
        </p:nvGrpSpPr>
        <p:grpSpPr>
          <a:xfrm>
            <a:off x="6773890" y="4119020"/>
            <a:ext cx="1286558" cy="1286558"/>
            <a:chOff x="7334115" y="5131475"/>
            <a:chExt cx="1312542" cy="1312542"/>
          </a:xfrm>
        </p:grpSpPr>
        <p:sp>
          <p:nvSpPr>
            <p:cNvPr id="98" name="Oval 97"/>
            <p:cNvSpPr/>
            <p:nvPr/>
          </p:nvSpPr>
          <p:spPr bwMode="auto">
            <a:xfrm>
              <a:off x="7334115" y="5131475"/>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marL="0" marR="0" lvl="0" indent="0" algn="ctr" defTabSz="1096503" rtl="0" eaLnBrk="1" fontAlgn="base" latinLnBrk="0" hangingPunct="1">
                <a:lnSpc>
                  <a:spcPct val="90000"/>
                </a:lnSpc>
                <a:spcBef>
                  <a:spcPct val="0"/>
                </a:spcBef>
                <a:spcAft>
                  <a:spcPct val="0"/>
                </a:spcAft>
                <a:buClrTx/>
                <a:buSzTx/>
                <a:buFontTx/>
                <a:buNone/>
                <a:tabLst/>
                <a:defRPr/>
              </a:pPr>
              <a:endParaRPr kumimoji="0" lang="en-US" sz="28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4"/>
            <p:cNvGrpSpPr/>
            <p:nvPr/>
          </p:nvGrpSpPr>
          <p:grpSpPr>
            <a:xfrm>
              <a:off x="7487466" y="5284826"/>
              <a:ext cx="1005840" cy="1005840"/>
              <a:chOff x="6852667" y="3040062"/>
              <a:chExt cx="914400" cy="914400"/>
            </a:xfrm>
          </p:grpSpPr>
          <p:sp>
            <p:nvSpPr>
              <p:cNvPr id="46" name="Oval 45"/>
              <p:cNvSpPr/>
              <p:nvPr/>
            </p:nvSpPr>
            <p:spPr bwMode="auto">
              <a:xfrm>
                <a:off x="6852667"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marL="0" marR="0" lvl="0" indent="0" algn="ctr" defTabSz="1096503" rtl="0" eaLnBrk="1" fontAlgn="base" latinLnBrk="0" hangingPunct="1">
                  <a:lnSpc>
                    <a:spcPct val="90000"/>
                  </a:lnSpc>
                  <a:spcBef>
                    <a:spcPct val="0"/>
                  </a:spcBef>
                  <a:spcAft>
                    <a:spcPct val="0"/>
                  </a:spcAft>
                  <a:buClrTx/>
                  <a:buSzTx/>
                  <a:buFontTx/>
                  <a:buNone/>
                  <a:tabLst/>
                  <a:defRPr/>
                </a:pPr>
                <a:endParaRPr kumimoji="0" lang="en-US" sz="28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 name="Group 46"/>
              <p:cNvGrpSpPr/>
              <p:nvPr/>
            </p:nvGrpSpPr>
            <p:grpSpPr>
              <a:xfrm>
                <a:off x="7076998" y="3264393"/>
                <a:ext cx="465739" cy="465739"/>
                <a:chOff x="7198793" y="3360420"/>
                <a:chExt cx="548640" cy="548640"/>
              </a:xfrm>
            </p:grpSpPr>
            <p:sp>
              <p:nvSpPr>
                <p:cNvPr id="52" name="Freeform 13"/>
                <p:cNvSpPr>
                  <a:spLocks/>
                </p:cNvSpPr>
                <p:nvPr/>
              </p:nvSpPr>
              <p:spPr bwMode="auto">
                <a:xfrm>
                  <a:off x="7198793" y="3360420"/>
                  <a:ext cx="364698" cy="523847"/>
                </a:xfrm>
                <a:custGeom>
                  <a:avLst/>
                  <a:gdLst>
                    <a:gd name="T0" fmla="*/ 101 w 101"/>
                    <a:gd name="T1" fmla="*/ 4 h 145"/>
                    <a:gd name="T2" fmla="*/ 76 w 101"/>
                    <a:gd name="T3" fmla="*/ 0 h 145"/>
                    <a:gd name="T4" fmla="*/ 0 w 101"/>
                    <a:gd name="T5" fmla="*/ 76 h 145"/>
                    <a:gd name="T6" fmla="*/ 43 w 101"/>
                    <a:gd name="T7" fmla="*/ 145 h 145"/>
                  </a:gdLst>
                  <a:ahLst/>
                  <a:cxnLst>
                    <a:cxn ang="0">
                      <a:pos x="T0" y="T1"/>
                    </a:cxn>
                    <a:cxn ang="0">
                      <a:pos x="T2" y="T3"/>
                    </a:cxn>
                    <a:cxn ang="0">
                      <a:pos x="T4" y="T5"/>
                    </a:cxn>
                    <a:cxn ang="0">
                      <a:pos x="T6" y="T7"/>
                    </a:cxn>
                  </a:cxnLst>
                  <a:rect l="0" t="0" r="r" b="b"/>
                  <a:pathLst>
                    <a:path w="101" h="145">
                      <a:moveTo>
                        <a:pt x="101" y="4"/>
                      </a:moveTo>
                      <a:cubicBezTo>
                        <a:pt x="93" y="2"/>
                        <a:pt x="85" y="0"/>
                        <a:pt x="76" y="0"/>
                      </a:cubicBezTo>
                      <a:cubicBezTo>
                        <a:pt x="34" y="0"/>
                        <a:pt x="0" y="34"/>
                        <a:pt x="0" y="76"/>
                      </a:cubicBezTo>
                      <a:cubicBezTo>
                        <a:pt x="0" y="106"/>
                        <a:pt x="18" y="132"/>
                        <a:pt x="43" y="145"/>
                      </a:cubicBezTo>
                    </a:path>
                  </a:pathLst>
                </a:cu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18"/>
                <p:cNvSpPr>
                  <a:spLocks/>
                </p:cNvSpPr>
                <p:nvPr/>
              </p:nvSpPr>
              <p:spPr bwMode="auto">
                <a:xfrm>
                  <a:off x="7592158" y="3389212"/>
                  <a:ext cx="129795" cy="129562"/>
                </a:xfrm>
                <a:custGeom>
                  <a:avLst/>
                  <a:gdLst>
                    <a:gd name="T0" fmla="*/ 36 w 36"/>
                    <a:gd name="T1" fmla="*/ 36 h 36"/>
                    <a:gd name="T2" fmla="*/ 0 w 36"/>
                    <a:gd name="T3" fmla="*/ 0 h 36"/>
                  </a:gdLst>
                  <a:ahLst/>
                  <a:cxnLst>
                    <a:cxn ang="0">
                      <a:pos x="T0" y="T1"/>
                    </a:cxn>
                    <a:cxn ang="0">
                      <a:pos x="T2" y="T3"/>
                    </a:cxn>
                  </a:cxnLst>
                  <a:rect l="0" t="0" r="r" b="b"/>
                  <a:pathLst>
                    <a:path w="36" h="36">
                      <a:moveTo>
                        <a:pt x="36" y="36"/>
                      </a:moveTo>
                      <a:cubicBezTo>
                        <a:pt x="28" y="20"/>
                        <a:pt x="15" y="7"/>
                        <a:pt x="0" y="0"/>
                      </a:cubicBezTo>
                    </a:path>
                  </a:pathLst>
                </a:cu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19"/>
                <p:cNvSpPr>
                  <a:spLocks/>
                </p:cNvSpPr>
                <p:nvPr/>
              </p:nvSpPr>
              <p:spPr bwMode="auto">
                <a:xfrm>
                  <a:off x="7382735" y="3544366"/>
                  <a:ext cx="364698" cy="364694"/>
                </a:xfrm>
                <a:custGeom>
                  <a:avLst/>
                  <a:gdLst>
                    <a:gd name="T0" fmla="*/ 0 w 101"/>
                    <a:gd name="T1" fmla="*/ 97 h 101"/>
                    <a:gd name="T2" fmla="*/ 25 w 101"/>
                    <a:gd name="T3" fmla="*/ 101 h 101"/>
                    <a:gd name="T4" fmla="*/ 101 w 101"/>
                    <a:gd name="T5" fmla="*/ 25 h 101"/>
                    <a:gd name="T6" fmla="*/ 97 w 101"/>
                    <a:gd name="T7" fmla="*/ 0 h 101"/>
                  </a:gdLst>
                  <a:ahLst/>
                  <a:cxnLst>
                    <a:cxn ang="0">
                      <a:pos x="T0" y="T1"/>
                    </a:cxn>
                    <a:cxn ang="0">
                      <a:pos x="T2" y="T3"/>
                    </a:cxn>
                    <a:cxn ang="0">
                      <a:pos x="T4" y="T5"/>
                    </a:cxn>
                    <a:cxn ang="0">
                      <a:pos x="T6" y="T7"/>
                    </a:cxn>
                  </a:cxnLst>
                  <a:rect l="0" t="0" r="r" b="b"/>
                  <a:pathLst>
                    <a:path w="101" h="101">
                      <a:moveTo>
                        <a:pt x="0" y="97"/>
                      </a:moveTo>
                      <a:cubicBezTo>
                        <a:pt x="8" y="99"/>
                        <a:pt x="16" y="101"/>
                        <a:pt x="25" y="101"/>
                      </a:cubicBezTo>
                      <a:cubicBezTo>
                        <a:pt x="67" y="101"/>
                        <a:pt x="101" y="67"/>
                        <a:pt x="101" y="25"/>
                      </a:cubicBezTo>
                      <a:cubicBezTo>
                        <a:pt x="101" y="16"/>
                        <a:pt x="99" y="8"/>
                        <a:pt x="97" y="0"/>
                      </a:cubicBezTo>
                    </a:path>
                  </a:pathLst>
                </a:cu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95" name="Freeform 94"/>
          <p:cNvSpPr>
            <a:spLocks/>
          </p:cNvSpPr>
          <p:nvPr/>
        </p:nvSpPr>
        <p:spPr bwMode="auto">
          <a:xfrm rot="18758123" flipH="1" flipV="1">
            <a:off x="7843120" y="4182279"/>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6773890" y="1661502"/>
            <a:ext cx="1286558" cy="1286558"/>
            <a:chOff x="8201004" y="2849271"/>
            <a:chExt cx="1312542" cy="1312542"/>
          </a:xfrm>
        </p:grpSpPr>
        <p:sp>
          <p:nvSpPr>
            <p:cNvPr id="99" name="Oval 98"/>
            <p:cNvSpPr/>
            <p:nvPr/>
          </p:nvSpPr>
          <p:spPr bwMode="auto">
            <a:xfrm>
              <a:off x="8201004" y="2849271"/>
              <a:ext cx="1312542" cy="1312542"/>
            </a:xfrm>
            <a:prstGeom prst="ellipse">
              <a:avLst/>
            </a:prstGeom>
            <a:solidFill>
              <a:srgbClr val="F8F8F8"/>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marL="0" marR="0" lvl="0" indent="0" algn="ctr" defTabSz="1096503" rtl="0" eaLnBrk="1" fontAlgn="base" latinLnBrk="0" hangingPunct="1">
                <a:lnSpc>
                  <a:spcPct val="90000"/>
                </a:lnSpc>
                <a:spcBef>
                  <a:spcPct val="0"/>
                </a:spcBef>
                <a:spcAft>
                  <a:spcPct val="0"/>
                </a:spcAft>
                <a:buClrTx/>
                <a:buSzTx/>
                <a:buFontTx/>
                <a:buNone/>
                <a:tabLst/>
                <a:defRPr/>
              </a:pPr>
              <a:endParaRPr kumimoji="0" lang="en-US" sz="28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8350883" y="2994342"/>
              <a:ext cx="1005840" cy="1005840"/>
              <a:chOff x="9035926" y="3040062"/>
              <a:chExt cx="914400" cy="914400"/>
            </a:xfrm>
          </p:grpSpPr>
          <p:sp>
            <p:nvSpPr>
              <p:cNvPr id="61" name="Oval 60"/>
              <p:cNvSpPr/>
              <p:nvPr/>
            </p:nvSpPr>
            <p:spPr bwMode="auto">
              <a:xfrm>
                <a:off x="9035926" y="3040062"/>
                <a:ext cx="914400" cy="91440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marL="0" marR="0" lvl="0" indent="0" algn="ctr" defTabSz="1096503" rtl="0" eaLnBrk="1" fontAlgn="base" latinLnBrk="0" hangingPunct="1">
                  <a:lnSpc>
                    <a:spcPct val="90000"/>
                  </a:lnSpc>
                  <a:spcBef>
                    <a:spcPct val="0"/>
                  </a:spcBef>
                  <a:spcAft>
                    <a:spcPct val="0"/>
                  </a:spcAft>
                  <a:buClrTx/>
                  <a:buSzTx/>
                  <a:buFontTx/>
                  <a:buNone/>
                  <a:tabLst/>
                  <a:defRPr/>
                </a:pPr>
                <a:endParaRPr kumimoji="0" lang="en-US" sz="2822"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p:cNvGrpSpPr/>
              <p:nvPr/>
            </p:nvGrpSpPr>
            <p:grpSpPr>
              <a:xfrm>
                <a:off x="9290477" y="3294904"/>
                <a:ext cx="405298" cy="404717"/>
                <a:chOff x="-2627313" y="-174625"/>
                <a:chExt cx="2216150" cy="2212975"/>
              </a:xfrm>
            </p:grpSpPr>
            <p:sp>
              <p:nvSpPr>
                <p:cNvPr id="63"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5" name="Line 7"/>
                <p:cNvSpPr>
                  <a:spLocks noChangeShapeType="1"/>
                </p:cNvSpPr>
                <p:nvPr/>
              </p:nvSpPr>
              <p:spPr bwMode="auto">
                <a:xfrm>
                  <a:off x="-1882775" y="568325"/>
                  <a:ext cx="0" cy="147002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6" name="Line 8"/>
                <p:cNvSpPr>
                  <a:spLocks noChangeShapeType="1"/>
                </p:cNvSpPr>
                <p:nvPr/>
              </p:nvSpPr>
              <p:spPr bwMode="auto">
                <a:xfrm>
                  <a:off x="-1900238" y="-174625"/>
                  <a:ext cx="762000" cy="74295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67" name="Line 9"/>
                <p:cNvSpPr>
                  <a:spLocks noChangeShapeType="1"/>
                </p:cNvSpPr>
                <p:nvPr/>
              </p:nvSpPr>
              <p:spPr bwMode="auto">
                <a:xfrm>
                  <a:off x="-1536700" y="188912"/>
                  <a:ext cx="74453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grpSp>
      <p:sp>
        <p:nvSpPr>
          <p:cNvPr id="84" name="Freeform 83"/>
          <p:cNvSpPr>
            <a:spLocks/>
          </p:cNvSpPr>
          <p:nvPr/>
        </p:nvSpPr>
        <p:spPr bwMode="auto">
          <a:xfrm rot="3284225" flipV="1">
            <a:off x="4284118" y="414527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engage"/>
          <p:cNvSpPr/>
          <p:nvPr/>
        </p:nvSpPr>
        <p:spPr bwMode="auto">
          <a:xfrm>
            <a:off x="2085809" y="1838367"/>
            <a:ext cx="2151115" cy="8870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157"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Engage your customers</a:t>
            </a:r>
          </a:p>
        </p:txBody>
      </p:sp>
      <p:sp>
        <p:nvSpPr>
          <p:cNvPr id="71" name="empower"/>
          <p:cNvSpPr/>
          <p:nvPr/>
        </p:nvSpPr>
        <p:spPr bwMode="auto">
          <a:xfrm>
            <a:off x="2085809" y="4318765"/>
            <a:ext cx="2151115" cy="8870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157"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Empower your employees</a:t>
            </a:r>
          </a:p>
        </p:txBody>
      </p:sp>
      <p:sp>
        <p:nvSpPr>
          <p:cNvPr id="70" name="optimize"/>
          <p:cNvSpPr/>
          <p:nvPr/>
        </p:nvSpPr>
        <p:spPr bwMode="auto">
          <a:xfrm>
            <a:off x="7851720" y="4318765"/>
            <a:ext cx="2151115" cy="8870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157"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Optimize your operations</a:t>
            </a:r>
          </a:p>
        </p:txBody>
      </p:sp>
      <p:sp>
        <p:nvSpPr>
          <p:cNvPr id="68" name="transform"/>
          <p:cNvSpPr/>
          <p:nvPr/>
        </p:nvSpPr>
        <p:spPr bwMode="auto">
          <a:xfrm>
            <a:off x="7851720" y="1838367"/>
            <a:ext cx="2151115" cy="8870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157" b="0" i="0" u="none" strike="noStrike" kern="1200" cap="none" spc="0" normalizeH="0" baseline="0" noProof="0" dirty="0">
                <a:ln>
                  <a:noFill/>
                </a:ln>
                <a:gradFill>
                  <a:gsLst>
                    <a:gs pos="7143">
                      <a:srgbClr val="505050"/>
                    </a:gs>
                    <a:gs pos="20536">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Transform your products</a:t>
            </a:r>
          </a:p>
        </p:txBody>
      </p:sp>
      <p:sp>
        <p:nvSpPr>
          <p:cNvPr id="94" name="Freeform 93"/>
          <p:cNvSpPr>
            <a:spLocks/>
          </p:cNvSpPr>
          <p:nvPr/>
        </p:nvSpPr>
        <p:spPr bwMode="auto">
          <a:xfrm rot="1856903" flipH="1" flipV="1">
            <a:off x="5177432" y="517473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90"/>
          <p:cNvSpPr>
            <a:spLocks/>
          </p:cNvSpPr>
          <p:nvPr/>
        </p:nvSpPr>
        <p:spPr bwMode="auto">
          <a:xfrm rot="19786451" flipV="1">
            <a:off x="6943709" y="5186211"/>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92"/>
          <p:cNvSpPr>
            <a:spLocks/>
          </p:cNvSpPr>
          <p:nvPr/>
        </p:nvSpPr>
        <p:spPr bwMode="auto">
          <a:xfrm rot="14812449" flipV="1">
            <a:off x="7798622" y="274065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87"/>
          <p:cNvSpPr>
            <a:spLocks/>
          </p:cNvSpPr>
          <p:nvPr/>
        </p:nvSpPr>
        <p:spPr bwMode="auto">
          <a:xfrm rot="8621118" flipV="1">
            <a:off x="5253815" y="1797974"/>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Freeform 89"/>
          <p:cNvSpPr>
            <a:spLocks/>
          </p:cNvSpPr>
          <p:nvPr/>
        </p:nvSpPr>
        <p:spPr bwMode="auto">
          <a:xfrm rot="2005605" flipV="1">
            <a:off x="6850771" y="1777304"/>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285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Line 9"/>
          <p:cNvSpPr>
            <a:spLocks noChangeShapeType="1"/>
          </p:cNvSpPr>
          <p:nvPr/>
        </p:nvSpPr>
        <p:spPr bwMode="auto">
          <a:xfrm>
            <a:off x="7470010" y="4891136"/>
            <a:ext cx="16764" cy="36601"/>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10"/>
          <p:cNvSpPr>
            <a:spLocks noChangeShapeType="1"/>
          </p:cNvSpPr>
          <p:nvPr/>
        </p:nvSpPr>
        <p:spPr bwMode="auto">
          <a:xfrm>
            <a:off x="7347564" y="4600521"/>
            <a:ext cx="16764" cy="32941"/>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11"/>
          <p:cNvSpPr>
            <a:spLocks noChangeShapeType="1"/>
          </p:cNvSpPr>
          <p:nvPr/>
        </p:nvSpPr>
        <p:spPr bwMode="auto">
          <a:xfrm flipH="1">
            <a:off x="7351208" y="4891136"/>
            <a:ext cx="13119" cy="36601"/>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12"/>
          <p:cNvSpPr>
            <a:spLocks noChangeShapeType="1"/>
          </p:cNvSpPr>
          <p:nvPr/>
        </p:nvSpPr>
        <p:spPr bwMode="auto">
          <a:xfrm flipH="1">
            <a:off x="7470010" y="4600521"/>
            <a:ext cx="13119" cy="32941"/>
          </a:xfrm>
          <a:prstGeom prst="line">
            <a:avLst/>
          </a:prstGeom>
          <a:noFill/>
          <a:ln w="19050" cap="flat">
            <a:solidFill>
              <a:srgbClr val="FFFFFF"/>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14"/>
          <p:cNvSpPr>
            <a:spLocks noChangeShapeType="1"/>
          </p:cNvSpPr>
          <p:nvPr/>
        </p:nvSpPr>
        <p:spPr bwMode="auto">
          <a:xfrm>
            <a:off x="7545809" y="4815005"/>
            <a:ext cx="36442" cy="16836"/>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8" name="Line 15"/>
          <p:cNvSpPr>
            <a:spLocks noChangeShapeType="1"/>
          </p:cNvSpPr>
          <p:nvPr/>
        </p:nvSpPr>
        <p:spPr bwMode="auto">
          <a:xfrm>
            <a:off x="7252088" y="4696417"/>
            <a:ext cx="36442" cy="13177"/>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9" name="Line 16"/>
          <p:cNvSpPr>
            <a:spLocks noChangeShapeType="1"/>
          </p:cNvSpPr>
          <p:nvPr/>
        </p:nvSpPr>
        <p:spPr bwMode="auto">
          <a:xfrm flipV="1">
            <a:off x="7545809" y="4696417"/>
            <a:ext cx="36442" cy="13177"/>
          </a:xfrm>
          <a:prstGeom prst="line">
            <a:avLst/>
          </a:prstGeom>
          <a:noFill/>
          <a:ln w="28575">
            <a:solidFill>
              <a:schemeClr val="bg1">
                <a:lumMod val="85000"/>
              </a:schemeClr>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Line 17"/>
          <p:cNvSpPr>
            <a:spLocks noChangeShapeType="1"/>
          </p:cNvSpPr>
          <p:nvPr/>
        </p:nvSpPr>
        <p:spPr bwMode="auto">
          <a:xfrm flipV="1">
            <a:off x="7252088" y="4815005"/>
            <a:ext cx="36442" cy="16836"/>
          </a:xfrm>
          <a:prstGeom prst="lin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1" name="Oval 20"/>
          <p:cNvSpPr>
            <a:spLocks noChangeArrowheads="1"/>
          </p:cNvSpPr>
          <p:nvPr/>
        </p:nvSpPr>
        <p:spPr bwMode="auto">
          <a:xfrm>
            <a:off x="7281969" y="4626874"/>
            <a:ext cx="270400" cy="270851"/>
          </a:xfrm>
          <a:prstGeom prst="ellipse">
            <a:avLst/>
          </a:prstGeom>
          <a:noFill/>
          <a:ln w="1905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63914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42" presetClass="path" presetSubtype="0" decel="100000" fill="hold" grpId="1" nodeType="withEffect">
                                  <p:stCondLst>
                                    <p:cond delay="0"/>
                                  </p:stCondLst>
                                  <p:childTnLst>
                                    <p:animMotion origin="layout" path="M 3.51289E-6 3.61779E-6 L 3.51289E-6 0.25011 " pathEditMode="relative" rAng="0" ptsTypes="AA">
                                      <p:cBhvr>
                                        <p:cTn id="9" dur="650" spd="-100000" fill="hold"/>
                                        <p:tgtEl>
                                          <p:spTgt spid="28"/>
                                        </p:tgtEl>
                                        <p:attrNameLst>
                                          <p:attrName>ppt_x</p:attrName>
                                          <p:attrName>ppt_y</p:attrName>
                                        </p:attrNameLst>
                                      </p:cBhvr>
                                      <p:rCtr x="0" y="12506"/>
                                    </p:animMotion>
                                  </p:childTnLst>
                                </p:cTn>
                              </p:par>
                              <p:par>
                                <p:cTn id="10" presetID="10" presetClass="entr" presetSubtype="0" fill="hold" grpId="0" nodeType="withEffect">
                                  <p:stCondLst>
                                    <p:cond delay="12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1" presetClass="entr" presetSubtype="0" fill="hold" grpId="0" nodeType="withEffect">
                                  <p:stCondLst>
                                    <p:cond delay="700"/>
                                  </p:stCondLst>
                                  <p:childTnLst>
                                    <p:set>
                                      <p:cBhvr>
                                        <p:cTn id="14" dur="1" fill="hold">
                                          <p:stCondLst>
                                            <p:cond delay="499"/>
                                          </p:stCondLst>
                                        </p:cTn>
                                        <p:tgtEl>
                                          <p:spTgt spid="85"/>
                                        </p:tgtEl>
                                        <p:attrNameLst>
                                          <p:attrName>style.visibility</p:attrName>
                                        </p:attrNameLst>
                                      </p:cBhvr>
                                      <p:to>
                                        <p:strVal val="visible"/>
                                      </p:to>
                                    </p:set>
                                  </p:childTnLst>
                                </p:cTn>
                              </p:par>
                              <p:par>
                                <p:cTn id="15" presetID="6" presetClass="emph" presetSubtype="0" accel="100000" autoRev="1" fill="hold" grpId="1" nodeType="withEffect">
                                  <p:stCondLst>
                                    <p:cond delay="700"/>
                                  </p:stCondLst>
                                  <p:childTnLst>
                                    <p:animScale>
                                      <p:cBhvr>
                                        <p:cTn id="16" dur="500" fill="hold"/>
                                        <p:tgtEl>
                                          <p:spTgt spid="85"/>
                                        </p:tgtEl>
                                      </p:cBhvr>
                                      <p:by x="0" y="0"/>
                                    </p:animScale>
                                  </p:childTnLst>
                                </p:cTn>
                              </p:par>
                              <p:par>
                                <p:cTn id="17" presetID="63" presetClass="path" presetSubtype="0" decel="100000" fill="hold" grpId="2" nodeType="withEffect">
                                  <p:stCondLst>
                                    <p:cond delay="1200"/>
                                  </p:stCondLst>
                                  <p:childTnLst>
                                    <p:animMotion origin="layout" path="M 6.89303E-8 4.61643E-6 L -0.01085 0.05719 " pathEditMode="relative" rAng="0" ptsTypes="AA">
                                      <p:cBhvr>
                                        <p:cTn id="18" dur="500" spd="-100000" fill="hold"/>
                                        <p:tgtEl>
                                          <p:spTgt spid="85"/>
                                        </p:tgtEl>
                                        <p:attrNameLst>
                                          <p:attrName>ppt_x</p:attrName>
                                          <p:attrName>ppt_y</p:attrName>
                                        </p:attrNameLst>
                                      </p:cBhvr>
                                      <p:rCtr x="-549" y="2860"/>
                                    </p:animMotion>
                                  </p:childTnLst>
                                </p:cTn>
                              </p:par>
                              <p:par>
                                <p:cTn id="19" presetID="1" presetClass="entr" presetSubtype="0" fill="hold" grpId="0" nodeType="withEffect">
                                  <p:stCondLst>
                                    <p:cond delay="700"/>
                                  </p:stCondLst>
                                  <p:childTnLst>
                                    <p:set>
                                      <p:cBhvr>
                                        <p:cTn id="20" dur="1" fill="hold">
                                          <p:stCondLst>
                                            <p:cond delay="499"/>
                                          </p:stCondLst>
                                        </p:cTn>
                                        <p:tgtEl>
                                          <p:spTgt spid="84"/>
                                        </p:tgtEl>
                                        <p:attrNameLst>
                                          <p:attrName>style.visibility</p:attrName>
                                        </p:attrNameLst>
                                      </p:cBhvr>
                                      <p:to>
                                        <p:strVal val="visible"/>
                                      </p:to>
                                    </p:set>
                                  </p:childTnLst>
                                </p:cTn>
                              </p:par>
                              <p:par>
                                <p:cTn id="21" presetID="6" presetClass="emph" presetSubtype="0" accel="100000" autoRev="1" fill="hold" grpId="1" nodeType="withEffect">
                                  <p:stCondLst>
                                    <p:cond delay="700"/>
                                  </p:stCondLst>
                                  <p:childTnLst>
                                    <p:animScale>
                                      <p:cBhvr>
                                        <p:cTn id="22" dur="500" fill="hold"/>
                                        <p:tgtEl>
                                          <p:spTgt spid="84"/>
                                        </p:tgtEl>
                                      </p:cBhvr>
                                      <p:by x="0" y="0"/>
                                    </p:animScale>
                                  </p:childTnLst>
                                </p:cTn>
                              </p:par>
                              <p:par>
                                <p:cTn id="23" presetID="35" presetClass="path" presetSubtype="0" decel="100000" fill="hold" grpId="2" nodeType="withEffect">
                                  <p:stCondLst>
                                    <p:cond delay="1200"/>
                                  </p:stCondLst>
                                  <p:childTnLst>
                                    <p:animMotion origin="layout" path="M -1.06459E-6 2.15615E-6 L -0.00753 -0.04244 " pathEditMode="relative" rAng="0" ptsTypes="AA">
                                      <p:cBhvr>
                                        <p:cTn id="24" dur="500" spd="-100000" fill="hold"/>
                                        <p:tgtEl>
                                          <p:spTgt spid="84"/>
                                        </p:tgtEl>
                                        <p:attrNameLst>
                                          <p:attrName>ppt_x</p:attrName>
                                          <p:attrName>ppt_y</p:attrName>
                                        </p:attrNameLst>
                                      </p:cBhvr>
                                      <p:rCtr x="-383" y="-2133"/>
                                    </p:animMotion>
                                  </p:childTnLst>
                                </p:cTn>
                              </p:par>
                              <p:par>
                                <p:cTn id="25" presetID="1" presetClass="entr" presetSubtype="0" fill="hold" grpId="0" nodeType="withEffect">
                                  <p:stCondLst>
                                    <p:cond delay="700"/>
                                  </p:stCondLst>
                                  <p:childTnLst>
                                    <p:set>
                                      <p:cBhvr>
                                        <p:cTn id="26" dur="1" fill="hold">
                                          <p:stCondLst>
                                            <p:cond delay="499"/>
                                          </p:stCondLst>
                                        </p:cTn>
                                        <p:tgtEl>
                                          <p:spTgt spid="94"/>
                                        </p:tgtEl>
                                        <p:attrNameLst>
                                          <p:attrName>style.visibility</p:attrName>
                                        </p:attrNameLst>
                                      </p:cBhvr>
                                      <p:to>
                                        <p:strVal val="visible"/>
                                      </p:to>
                                    </p:set>
                                  </p:childTnLst>
                                </p:cTn>
                              </p:par>
                              <p:par>
                                <p:cTn id="27" presetID="6" presetClass="emph" presetSubtype="0" accel="100000" autoRev="1" fill="hold" grpId="1" nodeType="withEffect">
                                  <p:stCondLst>
                                    <p:cond delay="700"/>
                                  </p:stCondLst>
                                  <p:childTnLst>
                                    <p:animScale>
                                      <p:cBhvr>
                                        <p:cTn id="28" dur="500" fill="hold"/>
                                        <p:tgtEl>
                                          <p:spTgt spid="94"/>
                                        </p:tgtEl>
                                      </p:cBhvr>
                                      <p:by x="0" y="0"/>
                                    </p:animScale>
                                  </p:childTnLst>
                                </p:cTn>
                              </p:par>
                              <p:par>
                                <p:cTn id="29" presetID="63" presetClass="path" presetSubtype="0" decel="100000" fill="hold" grpId="2" nodeType="withEffect">
                                  <p:stCondLst>
                                    <p:cond delay="1200"/>
                                  </p:stCondLst>
                                  <p:childTnLst>
                                    <p:animMotion origin="layout" path="M -1.42456E-6 2.4966E-6 L 0.03498 0.02633 " pathEditMode="relative" rAng="0" ptsTypes="AA">
                                      <p:cBhvr>
                                        <p:cTn id="30" dur="500" spd="-100000" fill="hold"/>
                                        <p:tgtEl>
                                          <p:spTgt spid="94"/>
                                        </p:tgtEl>
                                        <p:attrNameLst>
                                          <p:attrName>ppt_x</p:attrName>
                                          <p:attrName>ppt_y</p:attrName>
                                        </p:attrNameLst>
                                      </p:cBhvr>
                                      <p:rCtr x="1749" y="1316"/>
                                    </p:animMotion>
                                  </p:childTnLst>
                                </p:cTn>
                              </p:par>
                              <p:par>
                                <p:cTn id="31" presetID="1" presetClass="entr" presetSubtype="0" fill="hold" grpId="0" nodeType="withEffect">
                                  <p:stCondLst>
                                    <p:cond delay="700"/>
                                  </p:stCondLst>
                                  <p:childTnLst>
                                    <p:set>
                                      <p:cBhvr>
                                        <p:cTn id="32" dur="1" fill="hold">
                                          <p:stCondLst>
                                            <p:cond delay="499"/>
                                          </p:stCondLst>
                                        </p:cTn>
                                        <p:tgtEl>
                                          <p:spTgt spid="91"/>
                                        </p:tgtEl>
                                        <p:attrNameLst>
                                          <p:attrName>style.visibility</p:attrName>
                                        </p:attrNameLst>
                                      </p:cBhvr>
                                      <p:to>
                                        <p:strVal val="visible"/>
                                      </p:to>
                                    </p:set>
                                  </p:childTnLst>
                                </p:cTn>
                              </p:par>
                              <p:par>
                                <p:cTn id="33" presetID="6" presetClass="emph" presetSubtype="0" accel="100000" autoRev="1" fill="hold" grpId="1" nodeType="withEffect">
                                  <p:stCondLst>
                                    <p:cond delay="700"/>
                                  </p:stCondLst>
                                  <p:childTnLst>
                                    <p:animScale>
                                      <p:cBhvr>
                                        <p:cTn id="34" dur="500" fill="hold"/>
                                        <p:tgtEl>
                                          <p:spTgt spid="91"/>
                                        </p:tgtEl>
                                      </p:cBhvr>
                                      <p:by x="0" y="0"/>
                                    </p:animScale>
                                  </p:childTnLst>
                                </p:cTn>
                              </p:par>
                              <p:par>
                                <p:cTn id="35" presetID="35" presetClass="path" presetSubtype="0" decel="100000" fill="hold" grpId="2" nodeType="withEffect">
                                  <p:stCondLst>
                                    <p:cond delay="1200"/>
                                  </p:stCondLst>
                                  <p:childTnLst>
                                    <p:animMotion origin="layout" path="M -2.71126E-6 3.75397E-6 L -0.04225 0.02746 " pathEditMode="relative" rAng="0" ptsTypes="AA">
                                      <p:cBhvr>
                                        <p:cTn id="36" dur="500" spd="-100000" fill="hold"/>
                                        <p:tgtEl>
                                          <p:spTgt spid="91"/>
                                        </p:tgtEl>
                                        <p:attrNameLst>
                                          <p:attrName>ppt_x</p:attrName>
                                          <p:attrName>ppt_y</p:attrName>
                                        </p:attrNameLst>
                                      </p:cBhvr>
                                      <p:rCtr x="-2119" y="1362"/>
                                    </p:animMotion>
                                  </p:childTnLst>
                                </p:cTn>
                              </p:par>
                              <p:par>
                                <p:cTn id="37" presetID="1" presetClass="entr" presetSubtype="0" fill="hold" grpId="0" nodeType="withEffect">
                                  <p:stCondLst>
                                    <p:cond delay="700"/>
                                  </p:stCondLst>
                                  <p:childTnLst>
                                    <p:set>
                                      <p:cBhvr>
                                        <p:cTn id="38" dur="1" fill="hold">
                                          <p:stCondLst>
                                            <p:cond delay="499"/>
                                          </p:stCondLst>
                                        </p:cTn>
                                        <p:tgtEl>
                                          <p:spTgt spid="95"/>
                                        </p:tgtEl>
                                        <p:attrNameLst>
                                          <p:attrName>style.visibility</p:attrName>
                                        </p:attrNameLst>
                                      </p:cBhvr>
                                      <p:to>
                                        <p:strVal val="visible"/>
                                      </p:to>
                                    </p:set>
                                  </p:childTnLst>
                                </p:cTn>
                              </p:par>
                              <p:par>
                                <p:cTn id="39" presetID="6" presetClass="emph" presetSubtype="0" accel="100000" autoRev="1" fill="hold" grpId="1" nodeType="withEffect">
                                  <p:stCondLst>
                                    <p:cond delay="700"/>
                                  </p:stCondLst>
                                  <p:childTnLst>
                                    <p:animScale>
                                      <p:cBhvr>
                                        <p:cTn id="40" dur="500" fill="hold"/>
                                        <p:tgtEl>
                                          <p:spTgt spid="95"/>
                                        </p:tgtEl>
                                      </p:cBhvr>
                                      <p:by x="0" y="0"/>
                                    </p:animScale>
                                  </p:childTnLst>
                                </p:cTn>
                              </p:par>
                              <p:par>
                                <p:cTn id="41" presetID="63" presetClass="path" presetSubtype="0" decel="100000" fill="hold" grpId="2" nodeType="withEffect">
                                  <p:stCondLst>
                                    <p:cond delay="1200"/>
                                  </p:stCondLst>
                                  <p:childTnLst>
                                    <p:animMotion origin="layout" path="M -3.66607E-6 -4.96142E-6 L 0.00958 -0.06241 " pathEditMode="relative" rAng="0" ptsTypes="AA">
                                      <p:cBhvr>
                                        <p:cTn id="42" dur="500" spd="-100000" fill="hold"/>
                                        <p:tgtEl>
                                          <p:spTgt spid="95"/>
                                        </p:tgtEl>
                                        <p:attrNameLst>
                                          <p:attrName>ppt_x</p:attrName>
                                          <p:attrName>ppt_y</p:attrName>
                                        </p:attrNameLst>
                                      </p:cBhvr>
                                      <p:rCtr x="472" y="-3132"/>
                                    </p:animMotion>
                                  </p:childTnLst>
                                </p:cTn>
                              </p:par>
                              <p:par>
                                <p:cTn id="43" presetID="1" presetClass="entr" presetSubtype="0" fill="hold" grpId="0" nodeType="withEffect">
                                  <p:stCondLst>
                                    <p:cond delay="700"/>
                                  </p:stCondLst>
                                  <p:childTnLst>
                                    <p:set>
                                      <p:cBhvr>
                                        <p:cTn id="44" dur="1" fill="hold">
                                          <p:stCondLst>
                                            <p:cond delay="499"/>
                                          </p:stCondLst>
                                        </p:cTn>
                                        <p:tgtEl>
                                          <p:spTgt spid="93"/>
                                        </p:tgtEl>
                                        <p:attrNameLst>
                                          <p:attrName>style.visibility</p:attrName>
                                        </p:attrNameLst>
                                      </p:cBhvr>
                                      <p:to>
                                        <p:strVal val="visible"/>
                                      </p:to>
                                    </p:set>
                                  </p:childTnLst>
                                </p:cTn>
                              </p:par>
                              <p:par>
                                <p:cTn id="45" presetID="6" presetClass="emph" presetSubtype="0" accel="100000" autoRev="1" fill="hold" grpId="1" nodeType="withEffect">
                                  <p:stCondLst>
                                    <p:cond delay="700"/>
                                  </p:stCondLst>
                                  <p:childTnLst>
                                    <p:animScale>
                                      <p:cBhvr>
                                        <p:cTn id="46" dur="500" fill="hold"/>
                                        <p:tgtEl>
                                          <p:spTgt spid="93"/>
                                        </p:tgtEl>
                                      </p:cBhvr>
                                      <p:by x="0" y="0"/>
                                    </p:animScale>
                                  </p:childTnLst>
                                </p:cTn>
                              </p:par>
                              <p:par>
                                <p:cTn id="47" presetID="35" presetClass="path" presetSubtype="0" decel="100000" fill="hold" grpId="2" nodeType="withEffect">
                                  <p:stCondLst>
                                    <p:cond delay="1200"/>
                                  </p:stCondLst>
                                  <p:childTnLst>
                                    <p:animMotion origin="layout" path="M 4.9783E-7 2.99138E-6 L 0.01264 0.0665 " pathEditMode="relative" rAng="0" ptsTypes="AA">
                                      <p:cBhvr>
                                        <p:cTn id="48" dur="500" spd="-100000" fill="hold"/>
                                        <p:tgtEl>
                                          <p:spTgt spid="93"/>
                                        </p:tgtEl>
                                        <p:attrNameLst>
                                          <p:attrName>ppt_x</p:attrName>
                                          <p:attrName>ppt_y</p:attrName>
                                        </p:attrNameLst>
                                      </p:cBhvr>
                                      <p:rCtr x="625" y="3314"/>
                                    </p:animMotion>
                                  </p:childTnLst>
                                </p:cTn>
                              </p:par>
                              <p:par>
                                <p:cTn id="49" presetID="1" presetClass="entr" presetSubtype="0" fill="hold" nodeType="withEffect">
                                  <p:stCondLst>
                                    <p:cond delay="0"/>
                                  </p:stCondLst>
                                  <p:childTnLst>
                                    <p:set>
                                      <p:cBhvr>
                                        <p:cTn id="50" dur="1" fill="hold">
                                          <p:stCondLst>
                                            <p:cond delay="499"/>
                                          </p:stCondLst>
                                        </p:cTn>
                                        <p:tgtEl>
                                          <p:spTgt spid="5"/>
                                        </p:tgtEl>
                                        <p:attrNameLst>
                                          <p:attrName>style.visibility</p:attrName>
                                        </p:attrNameLst>
                                      </p:cBhvr>
                                      <p:to>
                                        <p:strVal val="visible"/>
                                      </p:to>
                                    </p:set>
                                  </p:childTnLst>
                                </p:cTn>
                              </p:par>
                              <p:par>
                                <p:cTn id="51" presetID="6" presetClass="emph" presetSubtype="0" accel="100000" autoRev="1" fill="hold" nodeType="withEffect">
                                  <p:stCondLst>
                                    <p:cond delay="0"/>
                                  </p:stCondLst>
                                  <p:childTnLst>
                                    <p:animScale>
                                      <p:cBhvr>
                                        <p:cTn id="52" dur="500" fill="hold"/>
                                        <p:tgtEl>
                                          <p:spTgt spid="5"/>
                                        </p:tgtEl>
                                      </p:cBhvr>
                                      <p:by x="0" y="0"/>
                                    </p:animScale>
                                  </p:childTnLst>
                                </p:cTn>
                              </p:par>
                              <p:par>
                                <p:cTn id="53" presetID="1" presetClass="entr" presetSubtype="0" fill="hold" nodeType="withEffect">
                                  <p:stCondLst>
                                    <p:cond delay="0"/>
                                  </p:stCondLst>
                                  <p:childTnLst>
                                    <p:set>
                                      <p:cBhvr>
                                        <p:cTn id="54" dur="1" fill="hold">
                                          <p:stCondLst>
                                            <p:cond delay="499"/>
                                          </p:stCondLst>
                                        </p:cTn>
                                        <p:tgtEl>
                                          <p:spTgt spid="6"/>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6"/>
                                        </p:tgtEl>
                                      </p:cBhvr>
                                      <p:by x="0" y="0"/>
                                    </p:animScale>
                                  </p:childTnLst>
                                </p:cTn>
                              </p:par>
                              <p:par>
                                <p:cTn id="57" presetID="1" presetClass="entr" presetSubtype="0" fill="hold" nodeType="withEffect">
                                  <p:stCondLst>
                                    <p:cond delay="0"/>
                                  </p:stCondLst>
                                  <p:childTnLst>
                                    <p:set>
                                      <p:cBhvr>
                                        <p:cTn id="58" dur="1" fill="hold">
                                          <p:stCondLst>
                                            <p:cond delay="499"/>
                                          </p:stCondLst>
                                        </p:cTn>
                                        <p:tgtEl>
                                          <p:spTgt spid="7"/>
                                        </p:tgtEl>
                                        <p:attrNameLst>
                                          <p:attrName>style.visibility</p:attrName>
                                        </p:attrNameLst>
                                      </p:cBhvr>
                                      <p:to>
                                        <p:strVal val="visible"/>
                                      </p:to>
                                    </p:set>
                                  </p:childTnLst>
                                </p:cTn>
                              </p:par>
                              <p:par>
                                <p:cTn id="59" presetID="6" presetClass="emph" presetSubtype="0" accel="100000" autoRev="1" fill="hold" nodeType="withEffect">
                                  <p:stCondLst>
                                    <p:cond delay="0"/>
                                  </p:stCondLst>
                                  <p:childTnLst>
                                    <p:animScale>
                                      <p:cBhvr>
                                        <p:cTn id="60" dur="500" fill="hold"/>
                                        <p:tgtEl>
                                          <p:spTgt spid="7"/>
                                        </p:tgtEl>
                                      </p:cBhvr>
                                      <p:by x="0" y="0"/>
                                    </p:animScale>
                                  </p:childTnLst>
                                </p:cTn>
                              </p:par>
                              <p:par>
                                <p:cTn id="61" presetID="1" presetClass="entr" presetSubtype="0" fill="hold" nodeType="withEffect">
                                  <p:stCondLst>
                                    <p:cond delay="0"/>
                                  </p:stCondLst>
                                  <p:childTnLst>
                                    <p:set>
                                      <p:cBhvr>
                                        <p:cTn id="62" dur="1" fill="hold">
                                          <p:stCondLst>
                                            <p:cond delay="499"/>
                                          </p:stCondLst>
                                        </p:cTn>
                                        <p:tgtEl>
                                          <p:spTgt spid="8"/>
                                        </p:tgtEl>
                                        <p:attrNameLst>
                                          <p:attrName>style.visibility</p:attrName>
                                        </p:attrNameLst>
                                      </p:cBhvr>
                                      <p:to>
                                        <p:strVal val="visible"/>
                                      </p:to>
                                    </p:set>
                                  </p:childTnLst>
                                </p:cTn>
                              </p:par>
                              <p:par>
                                <p:cTn id="63" presetID="6" presetClass="emph" presetSubtype="0" accel="100000" autoRev="1" fill="hold" nodeType="withEffect">
                                  <p:stCondLst>
                                    <p:cond delay="0"/>
                                  </p:stCondLst>
                                  <p:childTnLst>
                                    <p:animScale>
                                      <p:cBhvr>
                                        <p:cTn id="64" dur="500" fill="hold"/>
                                        <p:tgtEl>
                                          <p:spTgt spid="8"/>
                                        </p:tgtEl>
                                      </p:cBhvr>
                                      <p:by x="0" y="0"/>
                                    </p:animScale>
                                  </p:childTnLst>
                                </p:cTn>
                              </p:par>
                              <p:par>
                                <p:cTn id="65" presetID="1" presetClass="entr" presetSubtype="0" fill="hold" grpId="0" nodeType="withEffect">
                                  <p:stCondLst>
                                    <p:cond delay="0"/>
                                  </p:stCondLst>
                                  <p:childTnLst>
                                    <p:set>
                                      <p:cBhvr>
                                        <p:cTn id="66" dur="1" fill="hold">
                                          <p:stCondLst>
                                            <p:cond delay="499"/>
                                          </p:stCondLst>
                                        </p:cTn>
                                        <p:tgtEl>
                                          <p:spTgt spid="69"/>
                                        </p:tgtEl>
                                        <p:attrNameLst>
                                          <p:attrName>style.visibility</p:attrName>
                                        </p:attrNameLst>
                                      </p:cBhvr>
                                      <p:to>
                                        <p:strVal val="visible"/>
                                      </p:to>
                                    </p:set>
                                  </p:childTnLst>
                                </p:cTn>
                              </p:par>
                              <p:par>
                                <p:cTn id="67" presetID="6" presetClass="emph" presetSubtype="0" accel="100000" autoRev="1" fill="hold" grpId="1" nodeType="withEffect">
                                  <p:stCondLst>
                                    <p:cond delay="0"/>
                                  </p:stCondLst>
                                  <p:childTnLst>
                                    <p:animScale>
                                      <p:cBhvr>
                                        <p:cTn id="68" dur="500" fill="hold"/>
                                        <p:tgtEl>
                                          <p:spTgt spid="69"/>
                                        </p:tgtEl>
                                      </p:cBhvr>
                                      <p:by x="0" y="0"/>
                                    </p:animScale>
                                  </p:childTnLst>
                                </p:cTn>
                              </p:par>
                              <p:par>
                                <p:cTn id="69" presetID="1" presetClass="entr" presetSubtype="0" fill="hold" grpId="0" nodeType="withEffect">
                                  <p:stCondLst>
                                    <p:cond delay="0"/>
                                  </p:stCondLst>
                                  <p:childTnLst>
                                    <p:set>
                                      <p:cBhvr>
                                        <p:cTn id="70" dur="1" fill="hold">
                                          <p:stCondLst>
                                            <p:cond delay="499"/>
                                          </p:stCondLst>
                                        </p:cTn>
                                        <p:tgtEl>
                                          <p:spTgt spid="71"/>
                                        </p:tgtEl>
                                        <p:attrNameLst>
                                          <p:attrName>style.visibility</p:attrName>
                                        </p:attrNameLst>
                                      </p:cBhvr>
                                      <p:to>
                                        <p:strVal val="visible"/>
                                      </p:to>
                                    </p:set>
                                  </p:childTnLst>
                                </p:cTn>
                              </p:par>
                              <p:par>
                                <p:cTn id="71" presetID="6" presetClass="emph" presetSubtype="0" accel="100000" autoRev="1" fill="hold" grpId="1" nodeType="withEffect">
                                  <p:stCondLst>
                                    <p:cond delay="0"/>
                                  </p:stCondLst>
                                  <p:childTnLst>
                                    <p:animScale>
                                      <p:cBhvr>
                                        <p:cTn id="72" dur="500" fill="hold"/>
                                        <p:tgtEl>
                                          <p:spTgt spid="71"/>
                                        </p:tgtEl>
                                      </p:cBhvr>
                                      <p:by x="0" y="0"/>
                                    </p:animScale>
                                  </p:childTnLst>
                                </p:cTn>
                              </p:par>
                              <p:par>
                                <p:cTn id="73" presetID="1" presetClass="entr" presetSubtype="0" fill="hold" grpId="0" nodeType="withEffect">
                                  <p:stCondLst>
                                    <p:cond delay="0"/>
                                  </p:stCondLst>
                                  <p:childTnLst>
                                    <p:set>
                                      <p:cBhvr>
                                        <p:cTn id="74" dur="1" fill="hold">
                                          <p:stCondLst>
                                            <p:cond delay="499"/>
                                          </p:stCondLst>
                                        </p:cTn>
                                        <p:tgtEl>
                                          <p:spTgt spid="70"/>
                                        </p:tgtEl>
                                        <p:attrNameLst>
                                          <p:attrName>style.visibility</p:attrName>
                                        </p:attrNameLst>
                                      </p:cBhvr>
                                      <p:to>
                                        <p:strVal val="visible"/>
                                      </p:to>
                                    </p:set>
                                  </p:childTnLst>
                                </p:cTn>
                              </p:par>
                              <p:par>
                                <p:cTn id="75" presetID="6" presetClass="emph" presetSubtype="0" accel="100000" autoRev="1" fill="hold" grpId="1" nodeType="withEffect">
                                  <p:stCondLst>
                                    <p:cond delay="0"/>
                                  </p:stCondLst>
                                  <p:childTnLst>
                                    <p:animScale>
                                      <p:cBhvr>
                                        <p:cTn id="76" dur="500" fill="hold"/>
                                        <p:tgtEl>
                                          <p:spTgt spid="70"/>
                                        </p:tgtEl>
                                      </p:cBhvr>
                                      <p:by x="0" y="0"/>
                                    </p:animScale>
                                  </p:childTnLst>
                                </p:cTn>
                              </p:par>
                              <p:par>
                                <p:cTn id="77" presetID="1" presetClass="entr" presetSubtype="0" fill="hold" grpId="0" nodeType="withEffect">
                                  <p:stCondLst>
                                    <p:cond delay="0"/>
                                  </p:stCondLst>
                                  <p:childTnLst>
                                    <p:set>
                                      <p:cBhvr>
                                        <p:cTn id="78" dur="1" fill="hold">
                                          <p:stCondLst>
                                            <p:cond delay="499"/>
                                          </p:stCondLst>
                                        </p:cTn>
                                        <p:tgtEl>
                                          <p:spTgt spid="68"/>
                                        </p:tgtEl>
                                        <p:attrNameLst>
                                          <p:attrName>style.visibility</p:attrName>
                                        </p:attrNameLst>
                                      </p:cBhvr>
                                      <p:to>
                                        <p:strVal val="visible"/>
                                      </p:to>
                                    </p:set>
                                  </p:childTnLst>
                                </p:cTn>
                              </p:par>
                              <p:par>
                                <p:cTn id="79" presetID="6" presetClass="emph" presetSubtype="0" accel="100000" autoRev="1" fill="hold" grpId="1" nodeType="withEffect">
                                  <p:stCondLst>
                                    <p:cond delay="0"/>
                                  </p:stCondLst>
                                  <p:childTnLst>
                                    <p:animScale>
                                      <p:cBhvr>
                                        <p:cTn id="80" dur="500" fill="hold"/>
                                        <p:tgtEl>
                                          <p:spTgt spid="68"/>
                                        </p:tgtEl>
                                      </p:cBhvr>
                                      <p:by x="0" y="0"/>
                                    </p:animScale>
                                  </p:childTnLst>
                                </p:cTn>
                              </p:par>
                              <p:par>
                                <p:cTn id="81" presetID="1" presetClass="entr" presetSubtype="0" fill="hold" grpId="0" nodeType="withEffect">
                                  <p:stCondLst>
                                    <p:cond delay="700"/>
                                  </p:stCondLst>
                                  <p:childTnLst>
                                    <p:set>
                                      <p:cBhvr>
                                        <p:cTn id="82" dur="1" fill="hold">
                                          <p:stCondLst>
                                            <p:cond delay="499"/>
                                          </p:stCondLst>
                                        </p:cTn>
                                        <p:tgtEl>
                                          <p:spTgt spid="88"/>
                                        </p:tgtEl>
                                        <p:attrNameLst>
                                          <p:attrName>style.visibility</p:attrName>
                                        </p:attrNameLst>
                                      </p:cBhvr>
                                      <p:to>
                                        <p:strVal val="visible"/>
                                      </p:to>
                                    </p:set>
                                  </p:childTnLst>
                                </p:cTn>
                              </p:par>
                              <p:par>
                                <p:cTn id="83" presetID="6" presetClass="emph" presetSubtype="0" accel="100000" autoRev="1" fill="hold" grpId="1" nodeType="withEffect">
                                  <p:stCondLst>
                                    <p:cond delay="700"/>
                                  </p:stCondLst>
                                  <p:childTnLst>
                                    <p:animScale>
                                      <p:cBhvr>
                                        <p:cTn id="84" dur="500" fill="hold"/>
                                        <p:tgtEl>
                                          <p:spTgt spid="88"/>
                                        </p:tgtEl>
                                      </p:cBhvr>
                                      <p:by x="0" y="0"/>
                                    </p:animScale>
                                  </p:childTnLst>
                                </p:cTn>
                              </p:par>
                              <p:par>
                                <p:cTn id="85" presetID="35" presetClass="path" presetSubtype="0" decel="100000" fill="hold" grpId="2" nodeType="withEffect">
                                  <p:stCondLst>
                                    <p:cond delay="1200"/>
                                  </p:stCondLst>
                                  <p:childTnLst>
                                    <p:animMotion origin="layout" path="M 3.78861E-6 2.70994E-6 L 0.04021 -0.02724 " pathEditMode="relative" rAng="0" ptsTypes="AA">
                                      <p:cBhvr>
                                        <p:cTn id="86" dur="500" spd="-100000" fill="hold"/>
                                        <p:tgtEl>
                                          <p:spTgt spid="88"/>
                                        </p:tgtEl>
                                        <p:attrNameLst>
                                          <p:attrName>ppt_x</p:attrName>
                                          <p:attrName>ppt_y</p:attrName>
                                        </p:attrNameLst>
                                      </p:cBhvr>
                                      <p:rCtr x="2004" y="-1362"/>
                                    </p:animMotion>
                                  </p:childTnLst>
                                </p:cTn>
                              </p:par>
                              <p:par>
                                <p:cTn id="87" presetID="1" presetClass="entr" presetSubtype="0" fill="hold" grpId="0" nodeType="withEffect">
                                  <p:stCondLst>
                                    <p:cond delay="700"/>
                                  </p:stCondLst>
                                  <p:childTnLst>
                                    <p:set>
                                      <p:cBhvr>
                                        <p:cTn id="88" dur="1" fill="hold">
                                          <p:stCondLst>
                                            <p:cond delay="499"/>
                                          </p:stCondLst>
                                        </p:cTn>
                                        <p:tgtEl>
                                          <p:spTgt spid="90"/>
                                        </p:tgtEl>
                                        <p:attrNameLst>
                                          <p:attrName>style.visibility</p:attrName>
                                        </p:attrNameLst>
                                      </p:cBhvr>
                                      <p:to>
                                        <p:strVal val="visible"/>
                                      </p:to>
                                    </p:set>
                                  </p:childTnLst>
                                </p:cTn>
                              </p:par>
                              <p:par>
                                <p:cTn id="89" presetID="6" presetClass="emph" presetSubtype="0" accel="100000" autoRev="1" fill="hold" grpId="1" nodeType="withEffect">
                                  <p:stCondLst>
                                    <p:cond delay="700"/>
                                  </p:stCondLst>
                                  <p:childTnLst>
                                    <p:animScale>
                                      <p:cBhvr>
                                        <p:cTn id="90" dur="500" fill="hold"/>
                                        <p:tgtEl>
                                          <p:spTgt spid="90"/>
                                        </p:tgtEl>
                                      </p:cBhvr>
                                      <p:by x="0" y="0"/>
                                    </p:animScale>
                                  </p:childTnLst>
                                </p:cTn>
                              </p:par>
                              <p:par>
                                <p:cTn id="91" presetID="35" presetClass="path" presetSubtype="0" decel="100000" fill="hold" grpId="2" nodeType="withEffect">
                                  <p:stCondLst>
                                    <p:cond delay="1200"/>
                                  </p:stCondLst>
                                  <p:childTnLst>
                                    <p:animMotion origin="layout" path="M -1.43732E-6 3.23196E-6 L -0.04455 -0.02315 " pathEditMode="relative" rAng="0" ptsTypes="AA">
                                      <p:cBhvr>
                                        <p:cTn id="92" dur="500" spd="-100000" fill="hold"/>
                                        <p:tgtEl>
                                          <p:spTgt spid="90"/>
                                        </p:tgtEl>
                                        <p:attrNameLst>
                                          <p:attrName>ppt_x</p:attrName>
                                          <p:attrName>ppt_y</p:attrName>
                                        </p:attrNameLst>
                                      </p:cBhvr>
                                      <p:rCtr x="-2234" y="-11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28" grpId="0"/>
      <p:bldP spid="28" grpId="1"/>
      <p:bldP spid="85" grpId="0" animBg="1"/>
      <p:bldP spid="85" grpId="1" animBg="1"/>
      <p:bldP spid="85" grpId="2" animBg="1"/>
      <p:bldP spid="95" grpId="0" animBg="1"/>
      <p:bldP spid="95" grpId="1" animBg="1"/>
      <p:bldP spid="95" grpId="2" animBg="1"/>
      <p:bldP spid="84" grpId="0" animBg="1"/>
      <p:bldP spid="84" grpId="1" animBg="1"/>
      <p:bldP spid="84" grpId="2" animBg="1"/>
      <p:bldP spid="69" grpId="0"/>
      <p:bldP spid="69" grpId="1"/>
      <p:bldP spid="71" grpId="0"/>
      <p:bldP spid="71" grpId="1"/>
      <p:bldP spid="70" grpId="0"/>
      <p:bldP spid="70" grpId="1"/>
      <p:bldP spid="68" grpId="0"/>
      <p:bldP spid="68" grpId="1"/>
      <p:bldP spid="94" grpId="0" animBg="1"/>
      <p:bldP spid="94" grpId="1" animBg="1"/>
      <p:bldP spid="94" grpId="2" animBg="1"/>
      <p:bldP spid="91" grpId="0" animBg="1"/>
      <p:bldP spid="91" grpId="1" animBg="1"/>
      <p:bldP spid="91" grpId="2" animBg="1"/>
      <p:bldP spid="93" grpId="0" animBg="1"/>
      <p:bldP spid="93" grpId="1" animBg="1"/>
      <p:bldP spid="93" grpId="2" animBg="1"/>
      <p:bldP spid="88" grpId="0" animBg="1"/>
      <p:bldP spid="88" grpId="1" animBg="1"/>
      <p:bldP spid="88" grpId="2" animBg="1"/>
      <p:bldP spid="90" grpId="0" animBg="1"/>
      <p:bldP spid="90" grpId="1" animBg="1"/>
      <p:bldP spid="90"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 name="Mobile"/>
          <p:cNvGrpSpPr/>
          <p:nvPr/>
        </p:nvGrpSpPr>
        <p:grpSpPr>
          <a:xfrm>
            <a:off x="1260773" y="3716940"/>
            <a:ext cx="635434" cy="635434"/>
            <a:chOff x="3103446" y="3910351"/>
            <a:chExt cx="648268" cy="648268"/>
          </a:xfrm>
          <a:solidFill>
            <a:schemeClr val="accent1"/>
          </a:solidFill>
        </p:grpSpPr>
        <p:sp>
          <p:nvSpPr>
            <p:cNvPr id="144" name="Oval 143"/>
            <p:cNvSpPr/>
            <p:nvPr/>
          </p:nvSpPr>
          <p:spPr bwMode="auto">
            <a:xfrm>
              <a:off x="3103446" y="3910351"/>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145" name="Picture 144"/>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186940" y="4106650"/>
              <a:ext cx="484632" cy="243821"/>
            </a:xfrm>
            <a:prstGeom prst="rect">
              <a:avLst/>
            </a:prstGeom>
            <a:grpFill/>
          </p:spPr>
        </p:pic>
      </p:grpSp>
      <p:grpSp>
        <p:nvGrpSpPr>
          <p:cNvPr id="146" name="Group 145"/>
          <p:cNvGrpSpPr/>
          <p:nvPr/>
        </p:nvGrpSpPr>
        <p:grpSpPr>
          <a:xfrm>
            <a:off x="1548573" y="1979998"/>
            <a:ext cx="635434" cy="635434"/>
            <a:chOff x="948711" y="2441942"/>
            <a:chExt cx="648268" cy="648268"/>
          </a:xfrm>
          <a:solidFill>
            <a:schemeClr val="accent1"/>
          </a:solidFill>
        </p:grpSpPr>
        <p:sp>
          <p:nvSpPr>
            <p:cNvPr id="147" name="Oval 146"/>
            <p:cNvSpPr/>
            <p:nvPr/>
          </p:nvSpPr>
          <p:spPr bwMode="auto">
            <a:xfrm>
              <a:off x="948711" y="2441942"/>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48" name="Group 147"/>
            <p:cNvGrpSpPr/>
            <p:nvPr/>
          </p:nvGrpSpPr>
          <p:grpSpPr>
            <a:xfrm>
              <a:off x="1177028" y="2597223"/>
              <a:ext cx="191634" cy="337706"/>
              <a:chOff x="2185022" y="1374442"/>
              <a:chExt cx="191634" cy="337706"/>
            </a:xfrm>
            <a:grpFill/>
          </p:grpSpPr>
          <p:sp>
            <p:nvSpPr>
              <p:cNvPr id="149" name="Rectangle 148"/>
              <p:cNvSpPr/>
              <p:nvPr/>
            </p:nvSpPr>
            <p:spPr bwMode="auto">
              <a:xfrm>
                <a:off x="2185022" y="1374442"/>
                <a:ext cx="191634" cy="337706"/>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endParaRPr>
              </a:p>
            </p:txBody>
          </p:sp>
          <p:cxnSp>
            <p:nvCxnSpPr>
              <p:cNvPr id="150" name="Straight Connector 149"/>
              <p:cNvCxnSpPr/>
              <p:nvPr/>
            </p:nvCxnSpPr>
            <p:spPr>
              <a:xfrm>
                <a:off x="2185022" y="1402801"/>
                <a:ext cx="191634" cy="0"/>
              </a:xfrm>
              <a:prstGeom prst="line">
                <a:avLst/>
              </a:prstGeom>
              <a:grpFill/>
              <a:ln w="12700" cap="flat">
                <a:solidFill>
                  <a:schemeClr val="bg1"/>
                </a:solidFill>
                <a:prstDash val="solid"/>
                <a:miter lim="800000"/>
                <a:headEnd/>
                <a:tailEnd/>
              </a:ln>
              <a:extLst/>
            </p:spPr>
          </p:cxnSp>
          <p:cxnSp>
            <p:nvCxnSpPr>
              <p:cNvPr id="151" name="Straight Connector 150"/>
              <p:cNvCxnSpPr/>
              <p:nvPr/>
            </p:nvCxnSpPr>
            <p:spPr>
              <a:xfrm>
                <a:off x="2185022" y="1652833"/>
                <a:ext cx="191634" cy="0"/>
              </a:xfrm>
              <a:prstGeom prst="line">
                <a:avLst/>
              </a:prstGeom>
              <a:grpFill/>
              <a:ln w="12700" cap="flat">
                <a:solidFill>
                  <a:schemeClr val="bg1"/>
                </a:solidFill>
                <a:prstDash val="solid"/>
                <a:miter lim="800000"/>
                <a:headEnd/>
                <a:tailEnd/>
              </a:ln>
              <a:extLst/>
            </p:spPr>
          </p:cxnSp>
          <p:cxnSp>
            <p:nvCxnSpPr>
              <p:cNvPr id="152" name="Straight Connector 151"/>
              <p:cNvCxnSpPr/>
              <p:nvPr/>
            </p:nvCxnSpPr>
            <p:spPr>
              <a:xfrm>
                <a:off x="2267675" y="1682127"/>
                <a:ext cx="26329" cy="0"/>
              </a:xfrm>
              <a:prstGeom prst="line">
                <a:avLst/>
              </a:prstGeom>
              <a:grpFill/>
              <a:ln w="12700" cap="flat">
                <a:solidFill>
                  <a:schemeClr val="bg1"/>
                </a:solidFill>
                <a:prstDash val="solid"/>
                <a:miter lim="800000"/>
                <a:headEnd/>
                <a:tailEnd/>
              </a:ln>
              <a:extLst/>
            </p:spPr>
          </p:cxnSp>
        </p:grpSp>
      </p:grpSp>
      <p:grpSp>
        <p:nvGrpSpPr>
          <p:cNvPr id="153" name="Group 152"/>
          <p:cNvGrpSpPr/>
          <p:nvPr/>
        </p:nvGrpSpPr>
        <p:grpSpPr>
          <a:xfrm>
            <a:off x="4481459" y="1461545"/>
            <a:ext cx="635434" cy="635434"/>
            <a:chOff x="4388901" y="2804545"/>
            <a:chExt cx="648268" cy="648268"/>
          </a:xfrm>
          <a:solidFill>
            <a:schemeClr val="accent1"/>
          </a:solidFill>
        </p:grpSpPr>
        <p:sp>
          <p:nvSpPr>
            <p:cNvPr id="159" name="Oval 158"/>
            <p:cNvSpPr/>
            <p:nvPr/>
          </p:nvSpPr>
          <p:spPr bwMode="auto">
            <a:xfrm>
              <a:off x="4388901" y="2804545"/>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60" name="Group 159"/>
            <p:cNvGrpSpPr/>
            <p:nvPr/>
          </p:nvGrpSpPr>
          <p:grpSpPr>
            <a:xfrm>
              <a:off x="4584799" y="2988980"/>
              <a:ext cx="256473" cy="279398"/>
              <a:chOff x="3364252" y="3706912"/>
              <a:chExt cx="256473" cy="279398"/>
            </a:xfrm>
            <a:grpFill/>
          </p:grpSpPr>
          <p:sp>
            <p:nvSpPr>
              <p:cNvPr id="161" name="Oval 113"/>
              <p:cNvSpPr>
                <a:spLocks noChangeArrowheads="1"/>
              </p:cNvSpPr>
              <p:nvPr/>
            </p:nvSpPr>
            <p:spPr bwMode="auto">
              <a:xfrm>
                <a:off x="3417266" y="3706912"/>
                <a:ext cx="151878" cy="149012"/>
              </a:xfrm>
              <a:prstGeom prst="ellips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62" name="Freeform 114"/>
              <p:cNvSpPr>
                <a:spLocks/>
              </p:cNvSpPr>
              <p:nvPr/>
            </p:nvSpPr>
            <p:spPr bwMode="auto">
              <a:xfrm>
                <a:off x="3364252" y="3858790"/>
                <a:ext cx="256473" cy="127520"/>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70" name="Group 169"/>
          <p:cNvGrpSpPr/>
          <p:nvPr/>
        </p:nvGrpSpPr>
        <p:grpSpPr>
          <a:xfrm>
            <a:off x="2589787" y="754004"/>
            <a:ext cx="635434" cy="635434"/>
            <a:chOff x="1608419" y="1103152"/>
            <a:chExt cx="648268" cy="648268"/>
          </a:xfrm>
          <a:solidFill>
            <a:schemeClr val="accent1"/>
          </a:solidFill>
        </p:grpSpPr>
        <p:sp>
          <p:nvSpPr>
            <p:cNvPr id="171" name="Oval 170"/>
            <p:cNvSpPr/>
            <p:nvPr/>
          </p:nvSpPr>
          <p:spPr bwMode="auto">
            <a:xfrm>
              <a:off x="1608419" y="1103152"/>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72" name="Group 171"/>
            <p:cNvGrpSpPr/>
            <p:nvPr/>
          </p:nvGrpSpPr>
          <p:grpSpPr>
            <a:xfrm>
              <a:off x="1778647" y="1301093"/>
              <a:ext cx="307813" cy="252387"/>
              <a:chOff x="2107086" y="1452805"/>
              <a:chExt cx="307813" cy="252387"/>
            </a:xfrm>
            <a:grpFill/>
          </p:grpSpPr>
          <p:sp>
            <p:nvSpPr>
              <p:cNvPr id="175" name="Rectangle 174"/>
              <p:cNvSpPr/>
              <p:nvPr/>
            </p:nvSpPr>
            <p:spPr bwMode="auto">
              <a:xfrm>
                <a:off x="2107086" y="1596776"/>
                <a:ext cx="108416" cy="108416"/>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endParaRPr>
              </a:p>
            </p:txBody>
          </p:sp>
          <p:sp>
            <p:nvSpPr>
              <p:cNvPr id="176" name="Rectangle 175"/>
              <p:cNvSpPr/>
              <p:nvPr/>
            </p:nvSpPr>
            <p:spPr bwMode="auto">
              <a:xfrm>
                <a:off x="2252041" y="1452805"/>
                <a:ext cx="162858" cy="162858"/>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endParaRPr>
              </a:p>
            </p:txBody>
          </p:sp>
          <p:sp>
            <p:nvSpPr>
              <p:cNvPr id="177" name="Rectangle 176"/>
              <p:cNvSpPr/>
              <p:nvPr/>
            </p:nvSpPr>
            <p:spPr bwMode="auto">
              <a:xfrm>
                <a:off x="2107086" y="1453330"/>
                <a:ext cx="108416" cy="108416"/>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endParaRPr>
              </a:p>
            </p:txBody>
          </p:sp>
          <p:sp>
            <p:nvSpPr>
              <p:cNvPr id="178" name="Rectangle 177"/>
              <p:cNvSpPr/>
              <p:nvPr/>
            </p:nvSpPr>
            <p:spPr bwMode="auto">
              <a:xfrm>
                <a:off x="2253489" y="1652588"/>
                <a:ext cx="159337" cy="51699"/>
              </a:xfrm>
              <a:prstGeom prst="rect">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endParaRPr>
              </a:p>
            </p:txBody>
          </p:sp>
        </p:grpSp>
        <p:cxnSp>
          <p:nvCxnSpPr>
            <p:cNvPr id="173" name="Straight Connector 172"/>
            <p:cNvCxnSpPr/>
            <p:nvPr/>
          </p:nvCxnSpPr>
          <p:spPr>
            <a:xfrm>
              <a:off x="1979319" y="1500876"/>
              <a:ext cx="0" cy="51699"/>
            </a:xfrm>
            <a:prstGeom prst="line">
              <a:avLst/>
            </a:prstGeom>
            <a:grpFill/>
            <a:ln w="12700" cap="flat">
              <a:solidFill>
                <a:schemeClr val="bg1"/>
              </a:solidFill>
              <a:prstDash val="solid"/>
              <a:miter lim="800000"/>
              <a:headEnd/>
              <a:tailEnd/>
            </a:ln>
            <a:extLst/>
          </p:spPr>
        </p:cxnSp>
        <p:cxnSp>
          <p:nvCxnSpPr>
            <p:cNvPr id="174" name="Straight Connector 173"/>
            <p:cNvCxnSpPr/>
            <p:nvPr/>
          </p:nvCxnSpPr>
          <p:spPr>
            <a:xfrm>
              <a:off x="2031707" y="1500876"/>
              <a:ext cx="0" cy="51699"/>
            </a:xfrm>
            <a:prstGeom prst="line">
              <a:avLst/>
            </a:prstGeom>
            <a:grpFill/>
            <a:ln w="12700" cap="flat">
              <a:solidFill>
                <a:schemeClr val="bg1"/>
              </a:solidFill>
              <a:prstDash val="solid"/>
              <a:miter lim="800000"/>
              <a:headEnd/>
              <a:tailEnd/>
            </a:ln>
            <a:extLst/>
          </p:spPr>
        </p:cxnSp>
      </p:grpSp>
      <p:grpSp>
        <p:nvGrpSpPr>
          <p:cNvPr id="179" name="Group 178"/>
          <p:cNvGrpSpPr/>
          <p:nvPr/>
        </p:nvGrpSpPr>
        <p:grpSpPr>
          <a:xfrm>
            <a:off x="5778284" y="487686"/>
            <a:ext cx="635434" cy="635434"/>
            <a:chOff x="7217120" y="1485211"/>
            <a:chExt cx="648268" cy="648268"/>
          </a:xfrm>
          <a:solidFill>
            <a:schemeClr val="accent1"/>
          </a:solidFill>
        </p:grpSpPr>
        <p:sp>
          <p:nvSpPr>
            <p:cNvPr id="180" name="Oval 179"/>
            <p:cNvSpPr/>
            <p:nvPr/>
          </p:nvSpPr>
          <p:spPr bwMode="auto">
            <a:xfrm>
              <a:off x="7217120" y="1485211"/>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81" name="Group 4"/>
            <p:cNvGrpSpPr>
              <a:grpSpLocks noChangeAspect="1"/>
            </p:cNvGrpSpPr>
            <p:nvPr/>
          </p:nvGrpSpPr>
          <p:grpSpPr bwMode="auto">
            <a:xfrm>
              <a:off x="7338682" y="1674602"/>
              <a:ext cx="405145" cy="269486"/>
              <a:chOff x="4840" y="550"/>
              <a:chExt cx="221" cy="147"/>
            </a:xfrm>
            <a:grpFill/>
          </p:grpSpPr>
          <p:sp>
            <p:nvSpPr>
              <p:cNvPr id="182" name="Freeform 181"/>
              <p:cNvSpPr>
                <a:spLocks/>
              </p:cNvSpPr>
              <p:nvPr/>
            </p:nvSpPr>
            <p:spPr bwMode="auto">
              <a:xfrm>
                <a:off x="4840" y="550"/>
                <a:ext cx="151" cy="84"/>
              </a:xfrm>
              <a:custGeom>
                <a:avLst/>
                <a:gdLst>
                  <a:gd name="T0" fmla="*/ 33 w 77"/>
                  <a:gd name="T1" fmla="*/ 30 h 43"/>
                  <a:gd name="T2" fmla="*/ 49 w 77"/>
                  <a:gd name="T3" fmla="*/ 27 h 43"/>
                  <a:gd name="T4" fmla="*/ 54 w 77"/>
                  <a:gd name="T5" fmla="*/ 17 h 43"/>
                  <a:gd name="T6" fmla="*/ 70 w 77"/>
                  <a:gd name="T7" fmla="*/ 22 h 43"/>
                  <a:gd name="T8" fmla="*/ 77 w 77"/>
                  <a:gd name="T9" fmla="*/ 15 h 43"/>
                  <a:gd name="T10" fmla="*/ 45 w 77"/>
                  <a:gd name="T11" fmla="*/ 5 h 43"/>
                  <a:gd name="T12" fmla="*/ 36 w 77"/>
                  <a:gd name="T13" fmla="*/ 7 h 43"/>
                  <a:gd name="T14" fmla="*/ 14 w 77"/>
                  <a:gd name="T15" fmla="*/ 0 h 43"/>
                  <a:gd name="T16" fmla="*/ 0 w 77"/>
                  <a:gd name="T17" fmla="*/ 37 h 43"/>
                  <a:gd name="T18" fmla="*/ 17 w 77"/>
                  <a:gd name="T19"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3">
                    <a:moveTo>
                      <a:pt x="33" y="30"/>
                    </a:moveTo>
                    <a:cubicBezTo>
                      <a:pt x="33" y="30"/>
                      <a:pt x="44" y="32"/>
                      <a:pt x="49" y="27"/>
                    </a:cubicBezTo>
                    <a:cubicBezTo>
                      <a:pt x="54" y="21"/>
                      <a:pt x="54" y="17"/>
                      <a:pt x="54" y="17"/>
                    </a:cubicBezTo>
                    <a:cubicBezTo>
                      <a:pt x="54" y="17"/>
                      <a:pt x="70" y="22"/>
                      <a:pt x="70" y="22"/>
                    </a:cubicBezTo>
                    <a:cubicBezTo>
                      <a:pt x="70" y="22"/>
                      <a:pt x="77" y="22"/>
                      <a:pt x="77" y="15"/>
                    </a:cubicBezTo>
                    <a:cubicBezTo>
                      <a:pt x="45" y="5"/>
                      <a:pt x="45" y="5"/>
                      <a:pt x="45" y="5"/>
                    </a:cubicBezTo>
                    <a:cubicBezTo>
                      <a:pt x="45" y="5"/>
                      <a:pt x="41" y="3"/>
                      <a:pt x="36" y="7"/>
                    </a:cubicBezTo>
                    <a:cubicBezTo>
                      <a:pt x="31" y="10"/>
                      <a:pt x="14" y="0"/>
                      <a:pt x="14" y="0"/>
                    </a:cubicBezTo>
                    <a:cubicBezTo>
                      <a:pt x="0" y="37"/>
                      <a:pt x="0" y="37"/>
                      <a:pt x="0" y="37"/>
                    </a:cubicBezTo>
                    <a:cubicBezTo>
                      <a:pt x="17" y="43"/>
                      <a:pt x="17" y="43"/>
                      <a:pt x="17" y="43"/>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3" name="Freeform 182"/>
              <p:cNvSpPr>
                <a:spLocks/>
              </p:cNvSpPr>
              <p:nvPr/>
            </p:nvSpPr>
            <p:spPr bwMode="auto">
              <a:xfrm>
                <a:off x="4918" y="554"/>
                <a:ext cx="143" cy="143"/>
              </a:xfrm>
              <a:custGeom>
                <a:avLst/>
                <a:gdLst>
                  <a:gd name="T0" fmla="*/ 43 w 73"/>
                  <a:gd name="T1" fmla="*/ 7 h 73"/>
                  <a:gd name="T2" fmla="*/ 57 w 73"/>
                  <a:gd name="T3" fmla="*/ 0 h 73"/>
                  <a:gd name="T4" fmla="*/ 73 w 73"/>
                  <a:gd name="T5" fmla="*/ 34 h 73"/>
                  <a:gd name="T6" fmla="*/ 60 w 73"/>
                  <a:gd name="T7" fmla="*/ 40 h 73"/>
                  <a:gd name="T8" fmla="*/ 45 w 73"/>
                  <a:gd name="T9" fmla="*/ 53 h 73"/>
                  <a:gd name="T10" fmla="*/ 9 w 73"/>
                  <a:gd name="T11" fmla="*/ 72 h 73"/>
                  <a:gd name="T12" fmla="*/ 3 w 73"/>
                  <a:gd name="T13" fmla="*/ 71 h 73"/>
                  <a:gd name="T14" fmla="*/ 4 w 73"/>
                  <a:gd name="T15" fmla="*/ 64 h 73"/>
                  <a:gd name="T16" fmla="*/ 32 w 73"/>
                  <a:gd name="T17" fmla="*/ 4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43" y="7"/>
                    </a:moveTo>
                    <a:cubicBezTo>
                      <a:pt x="57" y="0"/>
                      <a:pt x="57" y="0"/>
                      <a:pt x="57" y="0"/>
                    </a:cubicBezTo>
                    <a:cubicBezTo>
                      <a:pt x="73" y="34"/>
                      <a:pt x="73" y="34"/>
                      <a:pt x="73" y="34"/>
                    </a:cubicBezTo>
                    <a:cubicBezTo>
                      <a:pt x="60" y="40"/>
                      <a:pt x="60" y="40"/>
                      <a:pt x="60" y="40"/>
                    </a:cubicBezTo>
                    <a:cubicBezTo>
                      <a:pt x="60" y="40"/>
                      <a:pt x="49" y="51"/>
                      <a:pt x="45" y="53"/>
                    </a:cubicBezTo>
                    <a:cubicBezTo>
                      <a:pt x="41" y="55"/>
                      <a:pt x="9" y="72"/>
                      <a:pt x="9" y="72"/>
                    </a:cubicBezTo>
                    <a:cubicBezTo>
                      <a:pt x="9" y="72"/>
                      <a:pt x="5" y="73"/>
                      <a:pt x="3" y="71"/>
                    </a:cubicBezTo>
                    <a:cubicBezTo>
                      <a:pt x="0" y="67"/>
                      <a:pt x="4" y="64"/>
                      <a:pt x="4" y="64"/>
                    </a:cubicBezTo>
                    <a:cubicBezTo>
                      <a:pt x="32" y="49"/>
                      <a:pt x="32" y="49"/>
                      <a:pt x="32" y="49"/>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84" name="Freeform 183"/>
              <p:cNvSpPr>
                <a:spLocks/>
              </p:cNvSpPr>
              <p:nvPr/>
            </p:nvSpPr>
            <p:spPr bwMode="auto">
              <a:xfrm>
                <a:off x="4899" y="634"/>
                <a:ext cx="74" cy="55"/>
              </a:xfrm>
              <a:custGeom>
                <a:avLst/>
                <a:gdLst>
                  <a:gd name="T0" fmla="*/ 38 w 38"/>
                  <a:gd name="T1" fmla="*/ 0 h 28"/>
                  <a:gd name="T2" fmla="*/ 2 w 38"/>
                  <a:gd name="T3" fmla="*/ 18 h 28"/>
                  <a:gd name="T4" fmla="*/ 2 w 38"/>
                  <a:gd name="T5" fmla="*/ 24 h 28"/>
                  <a:gd name="T6" fmla="*/ 14 w 38"/>
                  <a:gd name="T7" fmla="*/ 23 h 28"/>
                </a:gdLst>
                <a:ahLst/>
                <a:cxnLst>
                  <a:cxn ang="0">
                    <a:pos x="T0" y="T1"/>
                  </a:cxn>
                  <a:cxn ang="0">
                    <a:pos x="T2" y="T3"/>
                  </a:cxn>
                  <a:cxn ang="0">
                    <a:pos x="T4" y="T5"/>
                  </a:cxn>
                  <a:cxn ang="0">
                    <a:pos x="T6" y="T7"/>
                  </a:cxn>
                </a:cxnLst>
                <a:rect l="0" t="0" r="r" b="b"/>
                <a:pathLst>
                  <a:path w="38" h="28">
                    <a:moveTo>
                      <a:pt x="38" y="0"/>
                    </a:moveTo>
                    <a:cubicBezTo>
                      <a:pt x="2" y="18"/>
                      <a:pt x="2" y="18"/>
                      <a:pt x="2" y="18"/>
                    </a:cubicBezTo>
                    <a:cubicBezTo>
                      <a:pt x="2" y="18"/>
                      <a:pt x="0" y="21"/>
                      <a:pt x="2" y="24"/>
                    </a:cubicBezTo>
                    <a:cubicBezTo>
                      <a:pt x="4" y="28"/>
                      <a:pt x="11" y="25"/>
                      <a:pt x="14" y="23"/>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endParaRPr>
              </a:p>
            </p:txBody>
          </p:sp>
          <p:sp>
            <p:nvSpPr>
              <p:cNvPr id="185" name="Freeform 184"/>
              <p:cNvSpPr>
                <a:spLocks/>
              </p:cNvSpPr>
              <p:nvPr/>
            </p:nvSpPr>
            <p:spPr bwMode="auto">
              <a:xfrm>
                <a:off x="4885" y="618"/>
                <a:ext cx="78" cy="57"/>
              </a:xfrm>
              <a:custGeom>
                <a:avLst/>
                <a:gdLst>
                  <a:gd name="T0" fmla="*/ 40 w 40"/>
                  <a:gd name="T1" fmla="*/ 0 h 29"/>
                  <a:gd name="T2" fmla="*/ 2 w 40"/>
                  <a:gd name="T3" fmla="*/ 19 h 29"/>
                  <a:gd name="T4" fmla="*/ 1 w 40"/>
                  <a:gd name="T5" fmla="*/ 25 h 29"/>
                  <a:gd name="T6" fmla="*/ 14 w 40"/>
                  <a:gd name="T7" fmla="*/ 24 h 29"/>
                </a:gdLst>
                <a:ahLst/>
                <a:cxnLst>
                  <a:cxn ang="0">
                    <a:pos x="T0" y="T1"/>
                  </a:cxn>
                  <a:cxn ang="0">
                    <a:pos x="T2" y="T3"/>
                  </a:cxn>
                  <a:cxn ang="0">
                    <a:pos x="T4" y="T5"/>
                  </a:cxn>
                  <a:cxn ang="0">
                    <a:pos x="T6" y="T7"/>
                  </a:cxn>
                </a:cxnLst>
                <a:rect l="0" t="0" r="r" b="b"/>
                <a:pathLst>
                  <a:path w="40" h="29">
                    <a:moveTo>
                      <a:pt x="40" y="0"/>
                    </a:moveTo>
                    <a:cubicBezTo>
                      <a:pt x="2" y="19"/>
                      <a:pt x="2" y="19"/>
                      <a:pt x="2" y="19"/>
                    </a:cubicBezTo>
                    <a:cubicBezTo>
                      <a:pt x="2" y="19"/>
                      <a:pt x="0" y="22"/>
                      <a:pt x="1" y="25"/>
                    </a:cubicBezTo>
                    <a:cubicBezTo>
                      <a:pt x="4" y="29"/>
                      <a:pt x="11" y="26"/>
                      <a:pt x="14" y="24"/>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90" name="Freeform 189"/>
              <p:cNvSpPr>
                <a:spLocks/>
              </p:cNvSpPr>
              <p:nvPr/>
            </p:nvSpPr>
            <p:spPr bwMode="auto">
              <a:xfrm>
                <a:off x="4881" y="622"/>
                <a:ext cx="31" cy="34"/>
              </a:xfrm>
              <a:custGeom>
                <a:avLst/>
                <a:gdLst>
                  <a:gd name="T0" fmla="*/ 16 w 16"/>
                  <a:gd name="T1" fmla="*/ 0 h 17"/>
                  <a:gd name="T2" fmla="*/ 2 w 16"/>
                  <a:gd name="T3" fmla="*/ 8 h 17"/>
                  <a:gd name="T4" fmla="*/ 1 w 16"/>
                  <a:gd name="T5" fmla="*/ 13 h 17"/>
                  <a:gd name="T6" fmla="*/ 14 w 16"/>
                  <a:gd name="T7" fmla="*/ 12 h 17"/>
                </a:gdLst>
                <a:ahLst/>
                <a:cxnLst>
                  <a:cxn ang="0">
                    <a:pos x="T0" y="T1"/>
                  </a:cxn>
                  <a:cxn ang="0">
                    <a:pos x="T2" y="T3"/>
                  </a:cxn>
                  <a:cxn ang="0">
                    <a:pos x="T4" y="T5"/>
                  </a:cxn>
                  <a:cxn ang="0">
                    <a:pos x="T6" y="T7"/>
                  </a:cxn>
                </a:cxnLst>
                <a:rect l="0" t="0" r="r" b="b"/>
                <a:pathLst>
                  <a:path w="16" h="17">
                    <a:moveTo>
                      <a:pt x="16" y="0"/>
                    </a:moveTo>
                    <a:cubicBezTo>
                      <a:pt x="2" y="8"/>
                      <a:pt x="2" y="8"/>
                      <a:pt x="2" y="8"/>
                    </a:cubicBezTo>
                    <a:cubicBezTo>
                      <a:pt x="2" y="8"/>
                      <a:pt x="0" y="10"/>
                      <a:pt x="1" y="13"/>
                    </a:cubicBezTo>
                    <a:cubicBezTo>
                      <a:pt x="4" y="17"/>
                      <a:pt x="11" y="14"/>
                      <a:pt x="14" y="12"/>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91" name="Cloud"/>
          <p:cNvGrpSpPr/>
          <p:nvPr/>
        </p:nvGrpSpPr>
        <p:grpSpPr>
          <a:xfrm>
            <a:off x="7075108" y="1456781"/>
            <a:ext cx="635434" cy="635434"/>
            <a:chOff x="1455950" y="2494303"/>
            <a:chExt cx="648268" cy="648268"/>
          </a:xfrm>
          <a:solidFill>
            <a:schemeClr val="accent1"/>
          </a:solidFill>
        </p:grpSpPr>
        <p:sp>
          <p:nvSpPr>
            <p:cNvPr id="192" name="Oval 191"/>
            <p:cNvSpPr/>
            <p:nvPr/>
          </p:nvSpPr>
          <p:spPr bwMode="auto">
            <a:xfrm>
              <a:off x="1455950" y="2494303"/>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94" name="Freeform 5"/>
            <p:cNvSpPr>
              <a:spLocks/>
            </p:cNvSpPr>
            <p:nvPr/>
          </p:nvSpPr>
          <p:spPr bwMode="auto">
            <a:xfrm>
              <a:off x="1560166" y="2686982"/>
              <a:ext cx="439836" cy="229354"/>
            </a:xfrm>
            <a:custGeom>
              <a:avLst/>
              <a:gdLst>
                <a:gd name="T0" fmla="*/ 74 w 188"/>
                <a:gd name="T1" fmla="*/ 97 h 97"/>
                <a:gd name="T2" fmla="*/ 149 w 188"/>
                <a:gd name="T3" fmla="*/ 97 h 97"/>
                <a:gd name="T4" fmla="*/ 152 w 188"/>
                <a:gd name="T5" fmla="*/ 97 h 97"/>
                <a:gd name="T6" fmla="*/ 188 w 188"/>
                <a:gd name="T7" fmla="*/ 62 h 97"/>
                <a:gd name="T8" fmla="*/ 152 w 188"/>
                <a:gd name="T9" fmla="*/ 26 h 97"/>
                <a:gd name="T10" fmla="*/ 127 w 188"/>
                <a:gd name="T11" fmla="*/ 36 h 97"/>
                <a:gd name="T12" fmla="*/ 126 w 188"/>
                <a:gd name="T13" fmla="*/ 37 h 97"/>
                <a:gd name="T14" fmla="*/ 124 w 188"/>
                <a:gd name="T15" fmla="*/ 30 h 97"/>
                <a:gd name="T16" fmla="*/ 79 w 188"/>
                <a:gd name="T17" fmla="*/ 0 h 97"/>
                <a:gd name="T18" fmla="*/ 79 w 188"/>
                <a:gd name="T19" fmla="*/ 0 h 97"/>
                <a:gd name="T20" fmla="*/ 32 w 188"/>
                <a:gd name="T21" fmla="*/ 39 h 97"/>
                <a:gd name="T22" fmla="*/ 31 w 188"/>
                <a:gd name="T23" fmla="*/ 46 h 97"/>
                <a:gd name="T24" fmla="*/ 26 w 188"/>
                <a:gd name="T25" fmla="*/ 45 h 97"/>
                <a:gd name="T26" fmla="*/ 0 w 188"/>
                <a:gd name="T27" fmla="*/ 71 h 97"/>
                <a:gd name="T28" fmla="*/ 21 w 188"/>
                <a:gd name="T29" fmla="*/ 97 h 97"/>
                <a:gd name="T30" fmla="*/ 26 w 188"/>
                <a:gd name="T31" fmla="*/ 97 h 97"/>
                <a:gd name="T32" fmla="*/ 26 w 188"/>
                <a:gd name="T33" fmla="*/ 97 h 97"/>
                <a:gd name="T34" fmla="*/ 76 w 188"/>
                <a:gd name="T35"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97">
                  <a:moveTo>
                    <a:pt x="74" y="97"/>
                  </a:moveTo>
                  <a:cubicBezTo>
                    <a:pt x="149" y="97"/>
                    <a:pt x="149" y="97"/>
                    <a:pt x="149" y="97"/>
                  </a:cubicBezTo>
                  <a:cubicBezTo>
                    <a:pt x="152" y="97"/>
                    <a:pt x="152" y="97"/>
                    <a:pt x="152" y="97"/>
                  </a:cubicBezTo>
                  <a:cubicBezTo>
                    <a:pt x="172" y="97"/>
                    <a:pt x="188" y="81"/>
                    <a:pt x="188" y="62"/>
                  </a:cubicBezTo>
                  <a:cubicBezTo>
                    <a:pt x="188" y="42"/>
                    <a:pt x="172" y="26"/>
                    <a:pt x="152" y="26"/>
                  </a:cubicBezTo>
                  <a:cubicBezTo>
                    <a:pt x="142" y="26"/>
                    <a:pt x="133" y="30"/>
                    <a:pt x="127" y="36"/>
                  </a:cubicBezTo>
                  <a:cubicBezTo>
                    <a:pt x="126" y="37"/>
                    <a:pt x="126" y="37"/>
                    <a:pt x="126" y="37"/>
                  </a:cubicBezTo>
                  <a:cubicBezTo>
                    <a:pt x="124" y="30"/>
                    <a:pt x="124" y="30"/>
                    <a:pt x="124" y="30"/>
                  </a:cubicBezTo>
                  <a:cubicBezTo>
                    <a:pt x="117" y="13"/>
                    <a:pt x="99" y="0"/>
                    <a:pt x="79" y="0"/>
                  </a:cubicBezTo>
                  <a:cubicBezTo>
                    <a:pt x="79" y="0"/>
                    <a:pt x="79" y="0"/>
                    <a:pt x="79" y="0"/>
                  </a:cubicBezTo>
                  <a:cubicBezTo>
                    <a:pt x="56" y="0"/>
                    <a:pt x="36" y="17"/>
                    <a:pt x="32" y="39"/>
                  </a:cubicBezTo>
                  <a:cubicBezTo>
                    <a:pt x="31" y="46"/>
                    <a:pt x="31" y="46"/>
                    <a:pt x="31" y="46"/>
                  </a:cubicBezTo>
                  <a:cubicBezTo>
                    <a:pt x="26" y="45"/>
                    <a:pt x="26" y="45"/>
                    <a:pt x="26" y="45"/>
                  </a:cubicBezTo>
                  <a:cubicBezTo>
                    <a:pt x="12" y="45"/>
                    <a:pt x="0" y="57"/>
                    <a:pt x="0" y="71"/>
                  </a:cubicBezTo>
                  <a:cubicBezTo>
                    <a:pt x="0" y="84"/>
                    <a:pt x="9" y="94"/>
                    <a:pt x="21" y="97"/>
                  </a:cubicBezTo>
                  <a:cubicBezTo>
                    <a:pt x="26" y="97"/>
                    <a:pt x="26" y="97"/>
                    <a:pt x="26" y="97"/>
                  </a:cubicBezTo>
                  <a:cubicBezTo>
                    <a:pt x="26" y="97"/>
                    <a:pt x="26" y="97"/>
                    <a:pt x="26" y="97"/>
                  </a:cubicBezTo>
                  <a:cubicBezTo>
                    <a:pt x="76" y="97"/>
                    <a:pt x="76" y="97"/>
                    <a:pt x="76" y="97"/>
                  </a:cubicBez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nvGrpSpPr>
          <p:cNvPr id="196" name="On Premise"/>
          <p:cNvGrpSpPr/>
          <p:nvPr/>
        </p:nvGrpSpPr>
        <p:grpSpPr>
          <a:xfrm>
            <a:off x="10008931" y="1979998"/>
            <a:ext cx="635434" cy="635434"/>
            <a:chOff x="10123177" y="1394851"/>
            <a:chExt cx="648268" cy="648268"/>
          </a:xfrm>
          <a:solidFill>
            <a:schemeClr val="accent1"/>
          </a:solidFill>
        </p:grpSpPr>
        <p:sp>
          <p:nvSpPr>
            <p:cNvPr id="205" name="Oval 204"/>
            <p:cNvSpPr/>
            <p:nvPr/>
          </p:nvSpPr>
          <p:spPr bwMode="auto">
            <a:xfrm>
              <a:off x="10123177" y="1394851"/>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pic>
          <p:nvPicPr>
            <p:cNvPr id="207" name="Picture 206"/>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10278147" y="1549821"/>
              <a:ext cx="338328" cy="338328"/>
            </a:xfrm>
            <a:prstGeom prst="rect">
              <a:avLst/>
            </a:prstGeom>
            <a:grpFill/>
          </p:spPr>
        </p:pic>
      </p:grpSp>
      <p:grpSp>
        <p:nvGrpSpPr>
          <p:cNvPr id="135" name="Market"/>
          <p:cNvGrpSpPr/>
          <p:nvPr/>
        </p:nvGrpSpPr>
        <p:grpSpPr>
          <a:xfrm>
            <a:off x="4537750" y="6143657"/>
            <a:ext cx="635434" cy="635434"/>
            <a:chOff x="4046126" y="4296959"/>
            <a:chExt cx="648268" cy="648268"/>
          </a:xfrm>
          <a:solidFill>
            <a:schemeClr val="accent1"/>
          </a:solidFill>
        </p:grpSpPr>
        <p:sp>
          <p:nvSpPr>
            <p:cNvPr id="136" name="Oval 135"/>
            <p:cNvSpPr/>
            <p:nvPr/>
          </p:nvSpPr>
          <p:spPr bwMode="auto">
            <a:xfrm>
              <a:off x="4046126" y="4296959"/>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37" name="Group 136"/>
            <p:cNvGrpSpPr/>
            <p:nvPr/>
          </p:nvGrpSpPr>
          <p:grpSpPr>
            <a:xfrm>
              <a:off x="4164733" y="4500034"/>
              <a:ext cx="386831" cy="278455"/>
              <a:chOff x="5337907" y="4693239"/>
              <a:chExt cx="537723" cy="387073"/>
            </a:xfrm>
            <a:grpFill/>
          </p:grpSpPr>
          <p:sp>
            <p:nvSpPr>
              <p:cNvPr id="138" name="Freeform 9"/>
              <p:cNvSpPr>
                <a:spLocks/>
              </p:cNvSpPr>
              <p:nvPr/>
            </p:nvSpPr>
            <p:spPr bwMode="auto">
              <a:xfrm>
                <a:off x="5337907" y="4693239"/>
                <a:ext cx="451807" cy="264477"/>
              </a:xfrm>
              <a:custGeom>
                <a:avLst/>
                <a:gdLst>
                  <a:gd name="T0" fmla="*/ 0 w 328"/>
                  <a:gd name="T1" fmla="*/ 0 h 192"/>
                  <a:gd name="T2" fmla="*/ 54 w 328"/>
                  <a:gd name="T3" fmla="*/ 0 h 192"/>
                  <a:gd name="T4" fmla="*/ 137 w 328"/>
                  <a:gd name="T5" fmla="*/ 192 h 192"/>
                  <a:gd name="T6" fmla="*/ 328 w 328"/>
                  <a:gd name="T7" fmla="*/ 192 h 192"/>
                </a:gdLst>
                <a:ahLst/>
                <a:cxnLst>
                  <a:cxn ang="0">
                    <a:pos x="T0" y="T1"/>
                  </a:cxn>
                  <a:cxn ang="0">
                    <a:pos x="T2" y="T3"/>
                  </a:cxn>
                  <a:cxn ang="0">
                    <a:pos x="T4" y="T5"/>
                  </a:cxn>
                  <a:cxn ang="0">
                    <a:pos x="T6" y="T7"/>
                  </a:cxn>
                </a:cxnLst>
                <a:rect l="0" t="0" r="r" b="b"/>
                <a:pathLst>
                  <a:path w="328" h="192">
                    <a:moveTo>
                      <a:pt x="0" y="0"/>
                    </a:moveTo>
                    <a:lnTo>
                      <a:pt x="54" y="0"/>
                    </a:lnTo>
                    <a:lnTo>
                      <a:pt x="137" y="192"/>
                    </a:lnTo>
                    <a:lnTo>
                      <a:pt x="328" y="192"/>
                    </a:ln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39" name="Freeform 10"/>
              <p:cNvSpPr>
                <a:spLocks/>
              </p:cNvSpPr>
              <p:nvPr/>
            </p:nvSpPr>
            <p:spPr bwMode="auto">
              <a:xfrm>
                <a:off x="5491317" y="4733361"/>
                <a:ext cx="384313" cy="166675"/>
              </a:xfrm>
              <a:custGeom>
                <a:avLst/>
                <a:gdLst>
                  <a:gd name="T0" fmla="*/ 0 w 279"/>
                  <a:gd name="T1" fmla="*/ 0 h 121"/>
                  <a:gd name="T2" fmla="*/ 48 w 279"/>
                  <a:gd name="T3" fmla="*/ 121 h 121"/>
                  <a:gd name="T4" fmla="*/ 225 w 279"/>
                  <a:gd name="T5" fmla="*/ 121 h 121"/>
                  <a:gd name="T6" fmla="*/ 279 w 279"/>
                  <a:gd name="T7" fmla="*/ 0 h 121"/>
                  <a:gd name="T8" fmla="*/ 0 w 279"/>
                  <a:gd name="T9" fmla="*/ 0 h 121"/>
                </a:gdLst>
                <a:ahLst/>
                <a:cxnLst>
                  <a:cxn ang="0">
                    <a:pos x="T0" y="T1"/>
                  </a:cxn>
                  <a:cxn ang="0">
                    <a:pos x="T2" y="T3"/>
                  </a:cxn>
                  <a:cxn ang="0">
                    <a:pos x="T4" y="T5"/>
                  </a:cxn>
                  <a:cxn ang="0">
                    <a:pos x="T6" y="T7"/>
                  </a:cxn>
                  <a:cxn ang="0">
                    <a:pos x="T8" y="T9"/>
                  </a:cxn>
                </a:cxnLst>
                <a:rect l="0" t="0" r="r" b="b"/>
                <a:pathLst>
                  <a:path w="279" h="121">
                    <a:moveTo>
                      <a:pt x="0" y="0"/>
                    </a:moveTo>
                    <a:lnTo>
                      <a:pt x="48" y="121"/>
                    </a:lnTo>
                    <a:lnTo>
                      <a:pt x="225" y="121"/>
                    </a:lnTo>
                    <a:lnTo>
                      <a:pt x="279" y="0"/>
                    </a:lnTo>
                    <a:lnTo>
                      <a:pt x="0" y="0"/>
                    </a:lnTo>
                    <a:close/>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0" name="Oval 11"/>
              <p:cNvSpPr>
                <a:spLocks noChangeArrowheads="1"/>
              </p:cNvSpPr>
              <p:nvPr/>
            </p:nvSpPr>
            <p:spPr bwMode="auto">
              <a:xfrm>
                <a:off x="5533506" y="5010060"/>
                <a:ext cx="71628" cy="70252"/>
              </a:xfrm>
              <a:prstGeom prst="ellips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141" name="Oval 12"/>
              <p:cNvSpPr>
                <a:spLocks noChangeArrowheads="1"/>
              </p:cNvSpPr>
              <p:nvPr/>
            </p:nvSpPr>
            <p:spPr bwMode="auto">
              <a:xfrm>
                <a:off x="5708444" y="5010060"/>
                <a:ext cx="73005" cy="70252"/>
              </a:xfrm>
              <a:prstGeom prst="ellips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212" name="Group 211"/>
          <p:cNvGrpSpPr/>
          <p:nvPr/>
        </p:nvGrpSpPr>
        <p:grpSpPr>
          <a:xfrm>
            <a:off x="7134193" y="6112050"/>
            <a:ext cx="635434" cy="635434"/>
            <a:chOff x="6900011" y="5339250"/>
            <a:chExt cx="648268" cy="648268"/>
          </a:xfrm>
          <a:solidFill>
            <a:schemeClr val="accent1"/>
          </a:solidFill>
        </p:grpSpPr>
        <p:sp>
          <p:nvSpPr>
            <p:cNvPr id="214" name="Oval 213"/>
            <p:cNvSpPr/>
            <p:nvPr/>
          </p:nvSpPr>
          <p:spPr bwMode="auto">
            <a:xfrm>
              <a:off x="6900011" y="5339250"/>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217" name="Group 216"/>
            <p:cNvGrpSpPr/>
            <p:nvPr/>
          </p:nvGrpSpPr>
          <p:grpSpPr>
            <a:xfrm>
              <a:off x="7078509" y="5517957"/>
              <a:ext cx="291272" cy="290854"/>
              <a:chOff x="-2627313" y="-174625"/>
              <a:chExt cx="2216150" cy="2212975"/>
            </a:xfrm>
            <a:grpFill/>
          </p:grpSpPr>
          <p:sp>
            <p:nvSpPr>
              <p:cNvPr id="219" name="Freeform 5"/>
              <p:cNvSpPr>
                <a:spLocks/>
              </p:cNvSpPr>
              <p:nvPr/>
            </p:nvSpPr>
            <p:spPr bwMode="auto">
              <a:xfrm>
                <a:off x="-2627313" y="-174625"/>
                <a:ext cx="2216150" cy="2212975"/>
              </a:xfrm>
              <a:custGeom>
                <a:avLst/>
                <a:gdLst>
                  <a:gd name="T0" fmla="*/ 1396 w 1396"/>
                  <a:gd name="T1" fmla="*/ 468 h 1394"/>
                  <a:gd name="T2" fmla="*/ 927 w 1396"/>
                  <a:gd name="T3" fmla="*/ 0 h 1394"/>
                  <a:gd name="T4" fmla="*/ 0 w 1396"/>
                  <a:gd name="T5" fmla="*/ 0 h 1394"/>
                  <a:gd name="T6" fmla="*/ 0 w 1396"/>
                  <a:gd name="T7" fmla="*/ 926 h 1394"/>
                  <a:gd name="T8" fmla="*/ 469 w 1396"/>
                  <a:gd name="T9" fmla="*/ 1394 h 1394"/>
                  <a:gd name="T10" fmla="*/ 1396 w 1396"/>
                  <a:gd name="T11" fmla="*/ 1394 h 1394"/>
                  <a:gd name="T12" fmla="*/ 1396 w 1396"/>
                  <a:gd name="T13" fmla="*/ 468 h 1394"/>
                </a:gdLst>
                <a:ahLst/>
                <a:cxnLst>
                  <a:cxn ang="0">
                    <a:pos x="T0" y="T1"/>
                  </a:cxn>
                  <a:cxn ang="0">
                    <a:pos x="T2" y="T3"/>
                  </a:cxn>
                  <a:cxn ang="0">
                    <a:pos x="T4" y="T5"/>
                  </a:cxn>
                  <a:cxn ang="0">
                    <a:pos x="T6" y="T7"/>
                  </a:cxn>
                  <a:cxn ang="0">
                    <a:pos x="T8" y="T9"/>
                  </a:cxn>
                  <a:cxn ang="0">
                    <a:pos x="T10" y="T11"/>
                  </a:cxn>
                  <a:cxn ang="0">
                    <a:pos x="T12" y="T13"/>
                  </a:cxn>
                </a:cxnLst>
                <a:rect l="0" t="0" r="r" b="b"/>
                <a:pathLst>
                  <a:path w="1396" h="1394">
                    <a:moveTo>
                      <a:pt x="1396" y="468"/>
                    </a:moveTo>
                    <a:lnTo>
                      <a:pt x="927" y="0"/>
                    </a:lnTo>
                    <a:lnTo>
                      <a:pt x="0" y="0"/>
                    </a:lnTo>
                    <a:lnTo>
                      <a:pt x="0" y="926"/>
                    </a:lnTo>
                    <a:lnTo>
                      <a:pt x="469" y="1394"/>
                    </a:lnTo>
                    <a:lnTo>
                      <a:pt x="1396" y="1394"/>
                    </a:lnTo>
                    <a:lnTo>
                      <a:pt x="1396" y="468"/>
                    </a:lnTo>
                    <a:close/>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5" name="Freeform 6"/>
              <p:cNvSpPr>
                <a:spLocks/>
              </p:cNvSpPr>
              <p:nvPr/>
            </p:nvSpPr>
            <p:spPr bwMode="auto">
              <a:xfrm>
                <a:off x="-2627313" y="-174625"/>
                <a:ext cx="2216150" cy="742950"/>
              </a:xfrm>
              <a:custGeom>
                <a:avLst/>
                <a:gdLst>
                  <a:gd name="T0" fmla="*/ 1396 w 1396"/>
                  <a:gd name="T1" fmla="*/ 468 h 468"/>
                  <a:gd name="T2" fmla="*/ 469 w 1396"/>
                  <a:gd name="T3" fmla="*/ 468 h 468"/>
                  <a:gd name="T4" fmla="*/ 0 w 1396"/>
                  <a:gd name="T5" fmla="*/ 0 h 468"/>
                </a:gdLst>
                <a:ahLst/>
                <a:cxnLst>
                  <a:cxn ang="0">
                    <a:pos x="T0" y="T1"/>
                  </a:cxn>
                  <a:cxn ang="0">
                    <a:pos x="T2" y="T3"/>
                  </a:cxn>
                  <a:cxn ang="0">
                    <a:pos x="T4" y="T5"/>
                  </a:cxn>
                </a:cxnLst>
                <a:rect l="0" t="0" r="r" b="b"/>
                <a:pathLst>
                  <a:path w="1396" h="468">
                    <a:moveTo>
                      <a:pt x="1396" y="468"/>
                    </a:moveTo>
                    <a:lnTo>
                      <a:pt x="469" y="468"/>
                    </a:lnTo>
                    <a:lnTo>
                      <a:pt x="0" y="0"/>
                    </a:lnTo>
                  </a:path>
                </a:pathLst>
              </a:cu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6" name="Line 7"/>
              <p:cNvSpPr>
                <a:spLocks noChangeShapeType="1"/>
              </p:cNvSpPr>
              <p:nvPr/>
            </p:nvSpPr>
            <p:spPr bwMode="auto">
              <a:xfrm>
                <a:off x="-1882775" y="568325"/>
                <a:ext cx="0" cy="1470025"/>
              </a:xfrm>
              <a:prstGeom prst="lin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7" name="Line 8"/>
              <p:cNvSpPr>
                <a:spLocks noChangeShapeType="1"/>
              </p:cNvSpPr>
              <p:nvPr/>
            </p:nvSpPr>
            <p:spPr bwMode="auto">
              <a:xfrm>
                <a:off x="-1900238" y="-174625"/>
                <a:ext cx="762000" cy="742950"/>
              </a:xfrm>
              <a:prstGeom prst="lin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sp>
            <p:nvSpPr>
              <p:cNvPr id="228" name="Line 9"/>
              <p:cNvSpPr>
                <a:spLocks noChangeShapeType="1"/>
              </p:cNvSpPr>
              <p:nvPr/>
            </p:nvSpPr>
            <p:spPr bwMode="auto">
              <a:xfrm>
                <a:off x="-1536700" y="188912"/>
                <a:ext cx="744537" cy="0"/>
              </a:xfrm>
              <a:prstGeom prst="line">
                <a:avLst/>
              </a:prstGeom>
              <a:grpFill/>
              <a:ln w="12700" cap="flat">
                <a:solidFill>
                  <a:schemeClr val="bg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endParaRPr>
              </a:p>
            </p:txBody>
          </p:sp>
        </p:grpSp>
      </p:grpSp>
      <p:grpSp>
        <p:nvGrpSpPr>
          <p:cNvPr id="163" name="Group 162"/>
          <p:cNvGrpSpPr/>
          <p:nvPr/>
        </p:nvGrpSpPr>
        <p:grpSpPr>
          <a:xfrm>
            <a:off x="3103023" y="5507285"/>
            <a:ext cx="636371" cy="636371"/>
            <a:chOff x="10216018" y="4916452"/>
            <a:chExt cx="648268" cy="648268"/>
          </a:xfrm>
          <a:solidFill>
            <a:schemeClr val="accent1"/>
          </a:solidFill>
        </p:grpSpPr>
        <p:sp>
          <p:nvSpPr>
            <p:cNvPr id="164" name="Oval 163"/>
            <p:cNvSpPr/>
            <p:nvPr/>
          </p:nvSpPr>
          <p:spPr bwMode="auto">
            <a:xfrm>
              <a:off x="10216018" y="4916452"/>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165" name="Group 4"/>
            <p:cNvGrpSpPr>
              <a:grpSpLocks noChangeAspect="1"/>
            </p:cNvGrpSpPr>
            <p:nvPr/>
          </p:nvGrpSpPr>
          <p:grpSpPr bwMode="auto">
            <a:xfrm>
              <a:off x="10382409" y="5086599"/>
              <a:ext cx="315487" cy="307975"/>
              <a:chOff x="1759" y="236"/>
              <a:chExt cx="252" cy="246"/>
            </a:xfrm>
            <a:grpFill/>
          </p:grpSpPr>
          <p:sp>
            <p:nvSpPr>
              <p:cNvPr id="166" name="Freeform 5"/>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167" name="Rectangle 6"/>
              <p:cNvSpPr>
                <a:spLocks noChangeArrowheads="1"/>
              </p:cNvSpPr>
              <p:nvPr/>
            </p:nvSpPr>
            <p:spPr bwMode="auto">
              <a:xfrm>
                <a:off x="1799" y="376"/>
                <a:ext cx="32" cy="106"/>
              </a:xfrm>
              <a:prstGeom prst="rect">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168" name="Rectangle 7"/>
              <p:cNvSpPr>
                <a:spLocks noChangeArrowheads="1"/>
              </p:cNvSpPr>
              <p:nvPr/>
            </p:nvSpPr>
            <p:spPr bwMode="auto">
              <a:xfrm>
                <a:off x="1862" y="283"/>
                <a:ext cx="33" cy="199"/>
              </a:xfrm>
              <a:prstGeom prst="rect">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169" name="Rectangle 8"/>
              <p:cNvSpPr>
                <a:spLocks noChangeArrowheads="1"/>
              </p:cNvSpPr>
              <p:nvPr/>
            </p:nvSpPr>
            <p:spPr bwMode="auto">
              <a:xfrm>
                <a:off x="1926" y="324"/>
                <a:ext cx="33" cy="158"/>
              </a:xfrm>
              <a:prstGeom prst="rect">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grpSp>
      </p:grpSp>
      <p:grpSp>
        <p:nvGrpSpPr>
          <p:cNvPr id="229" name="Group 228"/>
          <p:cNvGrpSpPr/>
          <p:nvPr/>
        </p:nvGrpSpPr>
        <p:grpSpPr>
          <a:xfrm>
            <a:off x="8464495" y="5697682"/>
            <a:ext cx="636371" cy="636371"/>
            <a:chOff x="8265298" y="237772"/>
            <a:chExt cx="648268" cy="648268"/>
          </a:xfrm>
          <a:solidFill>
            <a:schemeClr val="accent1"/>
          </a:solidFill>
        </p:grpSpPr>
        <p:sp>
          <p:nvSpPr>
            <p:cNvPr id="230" name="Oval 229"/>
            <p:cNvSpPr/>
            <p:nvPr/>
          </p:nvSpPr>
          <p:spPr bwMode="auto">
            <a:xfrm>
              <a:off x="8265298" y="237772"/>
              <a:ext cx="648268" cy="648268"/>
            </a:xfrm>
            <a:prstGeom prst="ellipse">
              <a:avLst/>
            </a:prstGeom>
            <a:grpFill/>
            <a:ln w="10795" cap="flat" cmpd="sng" algn="ctr">
              <a:noFill/>
              <a:prstDash val="solid"/>
              <a:headEnd type="none" w="med" len="med"/>
              <a:tailEnd type="none" w="med" len="med"/>
            </a:ln>
            <a:effectLst/>
          </p:spPr>
          <p:txBody>
            <a:bodyPr vert="horz" wrap="square" lIns="0" tIns="36935" rIns="0" bIns="36935" numCol="1" rtlCol="0" anchor="ctr" anchorCtr="0" compatLnSpc="1">
              <a:prstTxWarp prst="textNoShape">
                <a:avLst/>
              </a:prstTxWarp>
            </a:bodyPr>
            <a:lstStyle/>
            <a:p>
              <a:pPr marL="0" marR="0" lvl="0" indent="0" algn="ctr" defTabSz="738458" eaLnBrk="1" fontAlgn="base" latinLnBrk="0" hangingPunct="1">
                <a:lnSpc>
                  <a:spcPct val="100000"/>
                </a:lnSpc>
                <a:spcBef>
                  <a:spcPct val="0"/>
                </a:spcBef>
                <a:spcAft>
                  <a:spcPct val="0"/>
                </a:spcAft>
                <a:buClrTx/>
                <a:buSzTx/>
                <a:buFontTx/>
                <a:buNone/>
                <a:tabLst/>
                <a:defRPr/>
              </a:pPr>
              <a:endParaRPr kumimoji="0" lang="en-US" sz="15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231" name="Group 77"/>
            <p:cNvGrpSpPr>
              <a:grpSpLocks noChangeAspect="1"/>
            </p:cNvGrpSpPr>
            <p:nvPr/>
          </p:nvGrpSpPr>
          <p:grpSpPr bwMode="auto">
            <a:xfrm>
              <a:off x="8385836" y="364013"/>
              <a:ext cx="407192" cy="395786"/>
              <a:chOff x="4759" y="491"/>
              <a:chExt cx="357" cy="347"/>
            </a:xfrm>
            <a:grpFill/>
          </p:grpSpPr>
          <p:sp>
            <p:nvSpPr>
              <p:cNvPr id="232" name="Freeform 78"/>
              <p:cNvSpPr>
                <a:spLocks/>
              </p:cNvSpPr>
              <p:nvPr/>
            </p:nvSpPr>
            <p:spPr bwMode="auto">
              <a:xfrm>
                <a:off x="4789" y="629"/>
                <a:ext cx="180" cy="179"/>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34" name="Line 79"/>
              <p:cNvSpPr>
                <a:spLocks noChangeShapeType="1"/>
              </p:cNvSpPr>
              <p:nvPr/>
            </p:nvSpPr>
            <p:spPr bwMode="auto">
              <a:xfrm>
                <a:off x="4818"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47" name="Line 80"/>
              <p:cNvSpPr>
                <a:spLocks noChangeShapeType="1"/>
              </p:cNvSpPr>
              <p:nvPr/>
            </p:nvSpPr>
            <p:spPr bwMode="auto">
              <a:xfrm>
                <a:off x="4848"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48" name="Line 81"/>
              <p:cNvSpPr>
                <a:spLocks noChangeShapeType="1"/>
              </p:cNvSpPr>
              <p:nvPr/>
            </p:nvSpPr>
            <p:spPr bwMode="auto">
              <a:xfrm>
                <a:off x="4880"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49" name="Line 82"/>
              <p:cNvSpPr>
                <a:spLocks noChangeShapeType="1"/>
              </p:cNvSpPr>
              <p:nvPr/>
            </p:nvSpPr>
            <p:spPr bwMode="auto">
              <a:xfrm>
                <a:off x="4910"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0" name="Line 83"/>
              <p:cNvSpPr>
                <a:spLocks noChangeShapeType="1"/>
              </p:cNvSpPr>
              <p:nvPr/>
            </p:nvSpPr>
            <p:spPr bwMode="auto">
              <a:xfrm>
                <a:off x="4941" y="597"/>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1" name="Line 84"/>
              <p:cNvSpPr>
                <a:spLocks noChangeShapeType="1"/>
              </p:cNvSpPr>
              <p:nvPr/>
            </p:nvSpPr>
            <p:spPr bwMode="auto">
              <a:xfrm flipH="1">
                <a:off x="4973" y="655"/>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2" name="Line 85"/>
              <p:cNvSpPr>
                <a:spLocks noChangeShapeType="1"/>
              </p:cNvSpPr>
              <p:nvPr/>
            </p:nvSpPr>
            <p:spPr bwMode="auto">
              <a:xfrm flipH="1">
                <a:off x="4973" y="68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3" name="Line 86"/>
              <p:cNvSpPr>
                <a:spLocks noChangeShapeType="1"/>
              </p:cNvSpPr>
              <p:nvPr/>
            </p:nvSpPr>
            <p:spPr bwMode="auto">
              <a:xfrm flipH="1">
                <a:off x="4973" y="71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4" name="Line 87"/>
              <p:cNvSpPr>
                <a:spLocks noChangeShapeType="1"/>
              </p:cNvSpPr>
              <p:nvPr/>
            </p:nvSpPr>
            <p:spPr bwMode="auto">
              <a:xfrm flipH="1">
                <a:off x="4973" y="748"/>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5" name="Line 88"/>
              <p:cNvSpPr>
                <a:spLocks noChangeShapeType="1"/>
              </p:cNvSpPr>
              <p:nvPr/>
            </p:nvSpPr>
            <p:spPr bwMode="auto">
              <a:xfrm flipH="1">
                <a:off x="4973" y="780"/>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6" name="Line 89"/>
              <p:cNvSpPr>
                <a:spLocks noChangeShapeType="1"/>
              </p:cNvSpPr>
              <p:nvPr/>
            </p:nvSpPr>
            <p:spPr bwMode="auto">
              <a:xfrm flipH="1">
                <a:off x="4759" y="655"/>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7" name="Line 90"/>
              <p:cNvSpPr>
                <a:spLocks noChangeShapeType="1"/>
              </p:cNvSpPr>
              <p:nvPr/>
            </p:nvSpPr>
            <p:spPr bwMode="auto">
              <a:xfrm flipH="1">
                <a:off x="4759" y="68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8" name="Line 91"/>
              <p:cNvSpPr>
                <a:spLocks noChangeShapeType="1"/>
              </p:cNvSpPr>
              <p:nvPr/>
            </p:nvSpPr>
            <p:spPr bwMode="auto">
              <a:xfrm flipH="1">
                <a:off x="4759" y="717"/>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59" name="Line 92"/>
              <p:cNvSpPr>
                <a:spLocks noChangeShapeType="1"/>
              </p:cNvSpPr>
              <p:nvPr/>
            </p:nvSpPr>
            <p:spPr bwMode="auto">
              <a:xfrm flipH="1">
                <a:off x="4759" y="748"/>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60" name="Line 93"/>
              <p:cNvSpPr>
                <a:spLocks noChangeShapeType="1"/>
              </p:cNvSpPr>
              <p:nvPr/>
            </p:nvSpPr>
            <p:spPr bwMode="auto">
              <a:xfrm flipH="1">
                <a:off x="4759" y="780"/>
                <a:ext cx="2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61" name="Line 94"/>
              <p:cNvSpPr>
                <a:spLocks noChangeShapeType="1"/>
              </p:cNvSpPr>
              <p:nvPr/>
            </p:nvSpPr>
            <p:spPr bwMode="auto">
              <a:xfrm>
                <a:off x="4818"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62" name="Line 95"/>
              <p:cNvSpPr>
                <a:spLocks noChangeShapeType="1"/>
              </p:cNvSpPr>
              <p:nvPr/>
            </p:nvSpPr>
            <p:spPr bwMode="auto">
              <a:xfrm>
                <a:off x="4848"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63" name="Line 96"/>
              <p:cNvSpPr>
                <a:spLocks noChangeShapeType="1"/>
              </p:cNvSpPr>
              <p:nvPr/>
            </p:nvSpPr>
            <p:spPr bwMode="auto">
              <a:xfrm>
                <a:off x="4880"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73" name="Line 97"/>
              <p:cNvSpPr>
                <a:spLocks noChangeShapeType="1"/>
              </p:cNvSpPr>
              <p:nvPr/>
            </p:nvSpPr>
            <p:spPr bwMode="auto">
              <a:xfrm>
                <a:off x="4910"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75" name="Line 98"/>
              <p:cNvSpPr>
                <a:spLocks noChangeShapeType="1"/>
              </p:cNvSpPr>
              <p:nvPr/>
            </p:nvSpPr>
            <p:spPr bwMode="auto">
              <a:xfrm>
                <a:off x="4941" y="810"/>
                <a:ext cx="0" cy="28"/>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77" name="Freeform 99"/>
              <p:cNvSpPr>
                <a:spLocks/>
              </p:cNvSpPr>
              <p:nvPr/>
            </p:nvSpPr>
            <p:spPr bwMode="auto">
              <a:xfrm>
                <a:off x="4949" y="558"/>
                <a:ext cx="100" cy="101"/>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91" name="Freeform 100"/>
              <p:cNvSpPr>
                <a:spLocks/>
              </p:cNvSpPr>
              <p:nvPr/>
            </p:nvSpPr>
            <p:spPr bwMode="auto">
              <a:xfrm>
                <a:off x="4949" y="526"/>
                <a:ext cx="134" cy="133"/>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292" name="Freeform 101"/>
              <p:cNvSpPr>
                <a:spLocks/>
              </p:cNvSpPr>
              <p:nvPr/>
            </p:nvSpPr>
            <p:spPr bwMode="auto">
              <a:xfrm>
                <a:off x="4949" y="491"/>
                <a:ext cx="167" cy="168"/>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grpSp>
      </p:grpSp>
      <p:grpSp>
        <p:nvGrpSpPr>
          <p:cNvPr id="293" name="Group 292"/>
          <p:cNvGrpSpPr/>
          <p:nvPr/>
        </p:nvGrpSpPr>
        <p:grpSpPr>
          <a:xfrm>
            <a:off x="10349142" y="3659694"/>
            <a:ext cx="636371" cy="636371"/>
            <a:chOff x="3621273" y="2916749"/>
            <a:chExt cx="1005840" cy="1005840"/>
          </a:xfrm>
          <a:solidFill>
            <a:schemeClr val="accent1"/>
          </a:solidFill>
        </p:grpSpPr>
        <p:sp>
          <p:nvSpPr>
            <p:cNvPr id="294" name="Oval 293"/>
            <p:cNvSpPr/>
            <p:nvPr/>
          </p:nvSpPr>
          <p:spPr bwMode="auto">
            <a:xfrm>
              <a:off x="3621273" y="2916749"/>
              <a:ext cx="1005840" cy="1005840"/>
            </a:xfrm>
            <a:prstGeom prst="ellipse">
              <a:avLst/>
            </a:prstGeom>
            <a:grpFill/>
            <a:ln w="10795" cap="flat" cmpd="sng" algn="ctr">
              <a:noFill/>
              <a:prstDash val="solid"/>
              <a:headEnd type="none" w="med" len="med"/>
              <a:tailEnd type="none" w="med" len="med"/>
            </a:ln>
            <a:effectLst/>
          </p:spPr>
          <p:txBody>
            <a:bodyPr vert="horz" wrap="square" lIns="0" tIns="36935" rIns="0" bIns="36935" numCol="1" rtlCol="0" anchor="ctr" anchorCtr="0" compatLnSpc="1">
              <a:prstTxWarp prst="textNoShape">
                <a:avLst/>
              </a:prstTxWarp>
            </a:bodyPr>
            <a:lstStyle/>
            <a:p>
              <a:pPr marL="0" marR="0" lvl="0" indent="0" algn="ctr" defTabSz="738458" eaLnBrk="1" fontAlgn="base" latinLnBrk="0" hangingPunct="1">
                <a:lnSpc>
                  <a:spcPct val="100000"/>
                </a:lnSpc>
                <a:spcBef>
                  <a:spcPct val="0"/>
                </a:spcBef>
                <a:spcAft>
                  <a:spcPct val="0"/>
                </a:spcAft>
                <a:buClrTx/>
                <a:buSzTx/>
                <a:buFontTx/>
                <a:buNone/>
                <a:tabLst/>
                <a:defRPr/>
              </a:pPr>
              <a:endParaRPr kumimoji="0" lang="en-US" sz="158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95" name="Freeform 5"/>
            <p:cNvSpPr>
              <a:spLocks/>
            </p:cNvSpPr>
            <p:nvPr/>
          </p:nvSpPr>
          <p:spPr bwMode="auto">
            <a:xfrm>
              <a:off x="3858457" y="3186947"/>
              <a:ext cx="444653" cy="369888"/>
            </a:xfrm>
            <a:custGeom>
              <a:avLst/>
              <a:gdLst>
                <a:gd name="T0" fmla="*/ 0 w 113"/>
                <a:gd name="T1" fmla="*/ 46 h 94"/>
                <a:gd name="T2" fmla="*/ 0 w 113"/>
                <a:gd name="T3" fmla="*/ 94 h 94"/>
                <a:gd name="T4" fmla="*/ 113 w 113"/>
                <a:gd name="T5" fmla="*/ 94 h 94"/>
                <a:gd name="T6" fmla="*/ 113 w 113"/>
                <a:gd name="T7" fmla="*/ 45 h 94"/>
                <a:gd name="T8" fmla="*/ 106 w 113"/>
                <a:gd name="T9" fmla="*/ 45 h 94"/>
                <a:gd name="T10" fmla="*/ 104 w 113"/>
                <a:gd name="T11" fmla="*/ 0 h 94"/>
                <a:gd name="T12" fmla="*/ 95 w 113"/>
                <a:gd name="T13" fmla="*/ 0 h 94"/>
                <a:gd name="T14" fmla="*/ 92 w 113"/>
                <a:gd name="T15" fmla="*/ 45 h 94"/>
                <a:gd name="T16" fmla="*/ 71 w 113"/>
                <a:gd name="T17" fmla="*/ 45 h 94"/>
                <a:gd name="T18" fmla="*/ 71 w 113"/>
                <a:gd name="T19" fmla="*/ 20 h 94"/>
                <a:gd name="T20" fmla="*/ 36 w 113"/>
                <a:gd name="T21" fmla="*/ 43 h 94"/>
                <a:gd name="T22" fmla="*/ 36 w 113"/>
                <a:gd name="T23" fmla="*/ 22 h 94"/>
                <a:gd name="T24" fmla="*/ 0 w 113"/>
                <a:gd name="T25" fmla="*/ 4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94">
                  <a:moveTo>
                    <a:pt x="0" y="46"/>
                  </a:moveTo>
                  <a:lnTo>
                    <a:pt x="0" y="94"/>
                  </a:lnTo>
                  <a:lnTo>
                    <a:pt x="113" y="94"/>
                  </a:lnTo>
                  <a:lnTo>
                    <a:pt x="113" y="45"/>
                  </a:lnTo>
                  <a:lnTo>
                    <a:pt x="106" y="45"/>
                  </a:lnTo>
                  <a:lnTo>
                    <a:pt x="104" y="0"/>
                  </a:lnTo>
                  <a:lnTo>
                    <a:pt x="95" y="0"/>
                  </a:lnTo>
                  <a:lnTo>
                    <a:pt x="92" y="45"/>
                  </a:lnTo>
                  <a:lnTo>
                    <a:pt x="71" y="45"/>
                  </a:lnTo>
                  <a:lnTo>
                    <a:pt x="71" y="20"/>
                  </a:lnTo>
                  <a:lnTo>
                    <a:pt x="36" y="43"/>
                  </a:lnTo>
                  <a:lnTo>
                    <a:pt x="36" y="22"/>
                  </a:lnTo>
                  <a:lnTo>
                    <a:pt x="0" y="46"/>
                  </a:lnTo>
                  <a:close/>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grpSp>
      <p:grpSp>
        <p:nvGrpSpPr>
          <p:cNvPr id="296" name="City"/>
          <p:cNvGrpSpPr/>
          <p:nvPr/>
        </p:nvGrpSpPr>
        <p:grpSpPr>
          <a:xfrm>
            <a:off x="8760865" y="754004"/>
            <a:ext cx="636371" cy="636371"/>
            <a:chOff x="4382941" y="502008"/>
            <a:chExt cx="648268" cy="648268"/>
          </a:xfrm>
          <a:solidFill>
            <a:schemeClr val="accent1"/>
          </a:solidFill>
        </p:grpSpPr>
        <p:sp>
          <p:nvSpPr>
            <p:cNvPr id="297" name="Oval 296"/>
            <p:cNvSpPr/>
            <p:nvPr/>
          </p:nvSpPr>
          <p:spPr bwMode="auto">
            <a:xfrm>
              <a:off x="4382941" y="502008"/>
              <a:ext cx="648268" cy="648268"/>
            </a:xfrm>
            <a:prstGeom prst="ellipse">
              <a:avLst/>
            </a:prstGeom>
            <a:grp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grpSp>
          <p:nvGrpSpPr>
            <p:cNvPr id="298" name="Group 297"/>
            <p:cNvGrpSpPr/>
            <p:nvPr/>
          </p:nvGrpSpPr>
          <p:grpSpPr>
            <a:xfrm>
              <a:off x="4552862" y="652734"/>
              <a:ext cx="308426" cy="322184"/>
              <a:chOff x="8453437" y="3398838"/>
              <a:chExt cx="427038" cy="446087"/>
            </a:xfrm>
            <a:grpFill/>
          </p:grpSpPr>
          <p:sp>
            <p:nvSpPr>
              <p:cNvPr id="299" name="Line 68"/>
              <p:cNvSpPr>
                <a:spLocks noChangeShapeType="1"/>
              </p:cNvSpPr>
              <p:nvPr/>
            </p:nvSpPr>
            <p:spPr bwMode="auto">
              <a:xfrm>
                <a:off x="8453437" y="3844925"/>
                <a:ext cx="427038" cy="0"/>
              </a:xfrm>
              <a:prstGeom prst="line">
                <a:avLst/>
              </a:pr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ndParaRPr>
              </a:p>
            </p:txBody>
          </p:sp>
          <p:sp>
            <p:nvSpPr>
              <p:cNvPr id="300" name="Freeform 69"/>
              <p:cNvSpPr>
                <a:spLocks/>
              </p:cNvSpPr>
              <p:nvPr/>
            </p:nvSpPr>
            <p:spPr bwMode="auto">
              <a:xfrm>
                <a:off x="8483600" y="3603625"/>
                <a:ext cx="222250" cy="241300"/>
              </a:xfrm>
              <a:custGeom>
                <a:avLst/>
                <a:gdLst>
                  <a:gd name="T0" fmla="*/ 0 w 140"/>
                  <a:gd name="T1" fmla="*/ 152 h 152"/>
                  <a:gd name="T2" fmla="*/ 0 w 140"/>
                  <a:gd name="T3" fmla="*/ 0 h 152"/>
                  <a:gd name="T4" fmla="*/ 140 w 140"/>
                  <a:gd name="T5" fmla="*/ 0 h 152"/>
                  <a:gd name="T6" fmla="*/ 140 w 140"/>
                  <a:gd name="T7" fmla="*/ 152 h 152"/>
                </a:gdLst>
                <a:ahLst/>
                <a:cxnLst>
                  <a:cxn ang="0">
                    <a:pos x="T0" y="T1"/>
                  </a:cxn>
                  <a:cxn ang="0">
                    <a:pos x="T2" y="T3"/>
                  </a:cxn>
                  <a:cxn ang="0">
                    <a:pos x="T4" y="T5"/>
                  </a:cxn>
                  <a:cxn ang="0">
                    <a:pos x="T6" y="T7"/>
                  </a:cxn>
                </a:cxnLst>
                <a:rect l="0" t="0" r="r" b="b"/>
                <a:pathLst>
                  <a:path w="140" h="152">
                    <a:moveTo>
                      <a:pt x="0" y="152"/>
                    </a:moveTo>
                    <a:lnTo>
                      <a:pt x="0" y="0"/>
                    </a:lnTo>
                    <a:lnTo>
                      <a:pt x="140" y="0"/>
                    </a:lnTo>
                    <a:lnTo>
                      <a:pt x="140" y="152"/>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301" name="Freeform 70"/>
              <p:cNvSpPr>
                <a:spLocks/>
              </p:cNvSpPr>
              <p:nvPr/>
            </p:nvSpPr>
            <p:spPr bwMode="auto">
              <a:xfrm>
                <a:off x="8642350" y="3511550"/>
                <a:ext cx="209550" cy="333375"/>
              </a:xfrm>
              <a:custGeom>
                <a:avLst/>
                <a:gdLst>
                  <a:gd name="T0" fmla="*/ 0 w 132"/>
                  <a:gd name="T1" fmla="*/ 45 h 210"/>
                  <a:gd name="T2" fmla="*/ 0 w 132"/>
                  <a:gd name="T3" fmla="*/ 0 h 210"/>
                  <a:gd name="T4" fmla="*/ 132 w 132"/>
                  <a:gd name="T5" fmla="*/ 0 h 210"/>
                  <a:gd name="T6" fmla="*/ 132 w 132"/>
                  <a:gd name="T7" fmla="*/ 210 h 210"/>
                </a:gdLst>
                <a:ahLst/>
                <a:cxnLst>
                  <a:cxn ang="0">
                    <a:pos x="T0" y="T1"/>
                  </a:cxn>
                  <a:cxn ang="0">
                    <a:pos x="T2" y="T3"/>
                  </a:cxn>
                  <a:cxn ang="0">
                    <a:pos x="T4" y="T5"/>
                  </a:cxn>
                  <a:cxn ang="0">
                    <a:pos x="T6" y="T7"/>
                  </a:cxn>
                </a:cxnLst>
                <a:rect l="0" t="0" r="r" b="b"/>
                <a:pathLst>
                  <a:path w="132" h="210">
                    <a:moveTo>
                      <a:pt x="0" y="45"/>
                    </a:moveTo>
                    <a:lnTo>
                      <a:pt x="0" y="0"/>
                    </a:lnTo>
                    <a:lnTo>
                      <a:pt x="132" y="0"/>
                    </a:lnTo>
                    <a:lnTo>
                      <a:pt x="132" y="210"/>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sp>
            <p:nvSpPr>
              <p:cNvPr id="302" name="Freeform 71"/>
              <p:cNvSpPr>
                <a:spLocks/>
              </p:cNvSpPr>
              <p:nvPr/>
            </p:nvSpPr>
            <p:spPr bwMode="auto">
              <a:xfrm>
                <a:off x="8601075" y="3398838"/>
                <a:ext cx="112713" cy="174625"/>
              </a:xfrm>
              <a:custGeom>
                <a:avLst/>
                <a:gdLst>
                  <a:gd name="T0" fmla="*/ 0 w 71"/>
                  <a:gd name="T1" fmla="*/ 110 h 110"/>
                  <a:gd name="T2" fmla="*/ 0 w 71"/>
                  <a:gd name="T3" fmla="*/ 53 h 110"/>
                  <a:gd name="T4" fmla="*/ 71 w 71"/>
                  <a:gd name="T5" fmla="*/ 0 h 110"/>
                  <a:gd name="T6" fmla="*/ 71 w 71"/>
                  <a:gd name="T7" fmla="*/ 53 h 110"/>
                </a:gdLst>
                <a:ahLst/>
                <a:cxnLst>
                  <a:cxn ang="0">
                    <a:pos x="T0" y="T1"/>
                  </a:cxn>
                  <a:cxn ang="0">
                    <a:pos x="T2" y="T3"/>
                  </a:cxn>
                  <a:cxn ang="0">
                    <a:pos x="T4" y="T5"/>
                  </a:cxn>
                  <a:cxn ang="0">
                    <a:pos x="T6" y="T7"/>
                  </a:cxn>
                </a:cxnLst>
                <a:rect l="0" t="0" r="r" b="b"/>
                <a:pathLst>
                  <a:path w="71" h="110">
                    <a:moveTo>
                      <a:pt x="0" y="110"/>
                    </a:moveTo>
                    <a:lnTo>
                      <a:pt x="0" y="53"/>
                    </a:lnTo>
                    <a:lnTo>
                      <a:pt x="71" y="0"/>
                    </a:lnTo>
                    <a:lnTo>
                      <a:pt x="71" y="53"/>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ndParaRPr>
              </a:p>
            </p:txBody>
          </p:sp>
          <p:sp>
            <p:nvSpPr>
              <p:cNvPr id="303" name="Freeform 72"/>
              <p:cNvSpPr>
                <a:spLocks/>
              </p:cNvSpPr>
              <p:nvPr/>
            </p:nvSpPr>
            <p:spPr bwMode="auto">
              <a:xfrm>
                <a:off x="8729663" y="3765550"/>
                <a:ext cx="50800" cy="69850"/>
              </a:xfrm>
              <a:custGeom>
                <a:avLst/>
                <a:gdLst>
                  <a:gd name="T0" fmla="*/ 0 w 32"/>
                  <a:gd name="T1" fmla="*/ 0 h 44"/>
                  <a:gd name="T2" fmla="*/ 32 w 32"/>
                  <a:gd name="T3" fmla="*/ 0 h 44"/>
                  <a:gd name="T4" fmla="*/ 32 w 32"/>
                  <a:gd name="T5" fmla="*/ 44 h 44"/>
                </a:gdLst>
                <a:ahLst/>
                <a:cxnLst>
                  <a:cxn ang="0">
                    <a:pos x="T0" y="T1"/>
                  </a:cxn>
                  <a:cxn ang="0">
                    <a:pos x="T2" y="T3"/>
                  </a:cxn>
                  <a:cxn ang="0">
                    <a:pos x="T4" y="T5"/>
                  </a:cxn>
                </a:cxnLst>
                <a:rect l="0" t="0" r="r" b="b"/>
                <a:pathLst>
                  <a:path w="32" h="44">
                    <a:moveTo>
                      <a:pt x="0" y="0"/>
                    </a:moveTo>
                    <a:lnTo>
                      <a:pt x="32" y="0"/>
                    </a:lnTo>
                    <a:lnTo>
                      <a:pt x="32" y="44"/>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ndParaRPr>
              </a:p>
            </p:txBody>
          </p:sp>
          <p:sp>
            <p:nvSpPr>
              <p:cNvPr id="304" name="Freeform 73"/>
              <p:cNvSpPr>
                <a:spLocks/>
              </p:cNvSpPr>
              <p:nvPr/>
            </p:nvSpPr>
            <p:spPr bwMode="auto">
              <a:xfrm>
                <a:off x="8558213" y="3765550"/>
                <a:ext cx="71438" cy="79375"/>
              </a:xfrm>
              <a:custGeom>
                <a:avLst/>
                <a:gdLst>
                  <a:gd name="T0" fmla="*/ 0 w 45"/>
                  <a:gd name="T1" fmla="*/ 47 h 50"/>
                  <a:gd name="T2" fmla="*/ 0 w 45"/>
                  <a:gd name="T3" fmla="*/ 0 h 50"/>
                  <a:gd name="T4" fmla="*/ 45 w 45"/>
                  <a:gd name="T5" fmla="*/ 0 h 50"/>
                  <a:gd name="T6" fmla="*/ 45 w 45"/>
                  <a:gd name="T7" fmla="*/ 50 h 50"/>
                </a:gdLst>
                <a:ahLst/>
                <a:cxnLst>
                  <a:cxn ang="0">
                    <a:pos x="T0" y="T1"/>
                  </a:cxn>
                  <a:cxn ang="0">
                    <a:pos x="T2" y="T3"/>
                  </a:cxn>
                  <a:cxn ang="0">
                    <a:pos x="T4" y="T5"/>
                  </a:cxn>
                  <a:cxn ang="0">
                    <a:pos x="T6" y="T7"/>
                  </a:cxn>
                </a:cxnLst>
                <a:rect l="0" t="0" r="r" b="b"/>
                <a:pathLst>
                  <a:path w="45" h="50">
                    <a:moveTo>
                      <a:pt x="0" y="47"/>
                    </a:moveTo>
                    <a:lnTo>
                      <a:pt x="0" y="0"/>
                    </a:lnTo>
                    <a:lnTo>
                      <a:pt x="45" y="0"/>
                    </a:lnTo>
                    <a:lnTo>
                      <a:pt x="45" y="50"/>
                    </a:lnTo>
                  </a:path>
                </a:pathLst>
              </a:custGeom>
              <a:grpFill/>
              <a:ln w="12700" cap="flat">
                <a:solidFill>
                  <a:schemeClr val="bg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ndParaRPr>
              </a:p>
            </p:txBody>
          </p:sp>
          <p:sp>
            <p:nvSpPr>
              <p:cNvPr id="305" name="Line 74"/>
              <p:cNvSpPr>
                <a:spLocks noChangeShapeType="1"/>
              </p:cNvSpPr>
              <p:nvPr/>
            </p:nvSpPr>
            <p:spPr bwMode="auto">
              <a:xfrm>
                <a:off x="8872538" y="3706813"/>
                <a:ext cx="0" cy="0"/>
              </a:xfrm>
              <a:prstGeom prst="line">
                <a:avLst/>
              </a:prstGeom>
              <a:grpFill/>
              <a:ln w="12700" cap="flat">
                <a:solidFill>
                  <a:srgbClr val="4B4B4B"/>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defTabSz="724148"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ndParaRPr>
              </a:p>
            </p:txBody>
          </p:sp>
        </p:grpSp>
      </p:grpSp>
      <p:sp>
        <p:nvSpPr>
          <p:cNvPr id="283" name="Partner node 2"/>
          <p:cNvSpPr/>
          <p:nvPr/>
        </p:nvSpPr>
        <p:spPr bwMode="auto">
          <a:xfrm>
            <a:off x="8728866" y="2405323"/>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84" name="Partner node 2"/>
          <p:cNvSpPr/>
          <p:nvPr/>
        </p:nvSpPr>
        <p:spPr bwMode="auto">
          <a:xfrm>
            <a:off x="4334836" y="594107"/>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86" name="Partner node 2"/>
          <p:cNvSpPr/>
          <p:nvPr/>
        </p:nvSpPr>
        <p:spPr bwMode="auto">
          <a:xfrm>
            <a:off x="3202331" y="2405323"/>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85" name="Partner node 2"/>
          <p:cNvSpPr/>
          <p:nvPr/>
        </p:nvSpPr>
        <p:spPr bwMode="auto">
          <a:xfrm>
            <a:off x="10278768" y="4760966"/>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87" name="Partner node 2"/>
          <p:cNvSpPr/>
          <p:nvPr/>
        </p:nvSpPr>
        <p:spPr bwMode="auto">
          <a:xfrm>
            <a:off x="1896208" y="5356419"/>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288" name="Partner node 2"/>
          <p:cNvSpPr/>
          <p:nvPr/>
        </p:nvSpPr>
        <p:spPr bwMode="auto">
          <a:xfrm>
            <a:off x="9641554" y="5662379"/>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27" name="Partner node 2"/>
          <p:cNvSpPr/>
          <p:nvPr/>
        </p:nvSpPr>
        <p:spPr bwMode="auto">
          <a:xfrm>
            <a:off x="975655" y="5021771"/>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306" name="Partner node 2"/>
          <p:cNvSpPr/>
          <p:nvPr/>
        </p:nvSpPr>
        <p:spPr bwMode="auto">
          <a:xfrm>
            <a:off x="5971542" y="5771672"/>
            <a:ext cx="260805" cy="260805"/>
          </a:xfrm>
          <a:prstGeom prst="ellipse">
            <a:avLst/>
          </a:prstGeom>
          <a:solidFill>
            <a:schemeClr val="accent1"/>
          </a:solid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114" name="Rectangle 113"/>
          <p:cNvSpPr/>
          <p:nvPr/>
        </p:nvSpPr>
        <p:spPr>
          <a:xfrm>
            <a:off x="3704293" y="2559975"/>
            <a:ext cx="4783416" cy="537778"/>
          </a:xfrm>
          <a:prstGeom prst="rect">
            <a:avLst/>
          </a:prstGeom>
        </p:spPr>
        <p:txBody>
          <a:bodyPr wrap="square" lIns="0" tIns="0" rIns="0" bIns="0" anchor="ctr">
            <a:noAutofit/>
          </a:bodyPr>
          <a:lstStyle/>
          <a:p>
            <a:pPr marL="0" marR="0" lvl="0" indent="0" algn="ctr" defTabSz="896214" eaLnBrk="1" fontAlgn="auto" latinLnBrk="0" hangingPunct="1">
              <a:lnSpc>
                <a:spcPct val="90000"/>
              </a:lnSpc>
              <a:spcBef>
                <a:spcPts val="0"/>
              </a:spcBef>
              <a:spcAft>
                <a:spcPts val="0"/>
              </a:spcAft>
              <a:buClrTx/>
              <a:buSzTx/>
              <a:buFontTx/>
              <a:buNone/>
              <a:tabLst/>
              <a:defRPr/>
            </a:pPr>
            <a:r>
              <a:rPr kumimoji="0" lang="en-US" sz="2745" b="0" i="0" u="none" strike="noStrike" kern="0" cap="none" spc="0" normalizeH="0" baseline="0" noProof="0" dirty="0">
                <a:ln w="3175">
                  <a:noFill/>
                </a:ln>
                <a:gradFill>
                  <a:gsLst>
                    <a:gs pos="7143">
                      <a:schemeClr val="tx1"/>
                    </a:gs>
                    <a:gs pos="20536">
                      <a:schemeClr val="tx1"/>
                    </a:gs>
                  </a:gsLst>
                  <a:lin ang="5400000" scaled="0"/>
                </a:gradFill>
                <a:effectLst/>
                <a:uLnTx/>
                <a:uFillTx/>
                <a:latin typeface="Segoe UI Semilight" panose="020B0402040204020203" pitchFamily="34" charset="0"/>
                <a:cs typeface="Segoe UI Semilight" panose="020B0402040204020203" pitchFamily="34" charset="0"/>
              </a:rPr>
              <a:t>GOING </a:t>
            </a:r>
            <a:r>
              <a:rPr kumimoji="0" lang="en-US" sz="2745" b="1" i="0" u="none" strike="noStrike" kern="0" cap="none" spc="0" normalizeH="0" baseline="0" noProof="0" dirty="0">
                <a:ln w="3175">
                  <a:noFill/>
                </a:ln>
                <a:gradFill>
                  <a:gsLst>
                    <a:gs pos="7143">
                      <a:schemeClr val="tx1"/>
                    </a:gs>
                    <a:gs pos="20536">
                      <a:schemeClr val="tx1"/>
                    </a:gs>
                  </a:gsLst>
                  <a:lin ang="5400000" scaled="0"/>
                </a:gradFill>
                <a:effectLst/>
                <a:uLnTx/>
                <a:uFillTx/>
                <a:latin typeface="Segoe UI Semilight" panose="020B0402040204020203" pitchFamily="34" charset="0"/>
                <a:cs typeface="Segoe UI Semilight" panose="020B0402040204020203" pitchFamily="34" charset="0"/>
              </a:rPr>
              <a:t>DIGITAL</a:t>
            </a:r>
          </a:p>
        </p:txBody>
      </p:sp>
      <p:sp>
        <p:nvSpPr>
          <p:cNvPr id="115" name="Rectangle 114"/>
          <p:cNvSpPr/>
          <p:nvPr/>
        </p:nvSpPr>
        <p:spPr>
          <a:xfrm>
            <a:off x="4821172" y="3324632"/>
            <a:ext cx="2613550" cy="1357744"/>
          </a:xfrm>
          <a:prstGeom prst="rect">
            <a:avLst/>
          </a:prstGeom>
        </p:spPr>
        <p:txBody>
          <a:bodyPr wrap="square" lIns="0" tIns="0" rIns="0" bIns="0" anchor="t">
            <a:spAutoFit/>
          </a:bodyPr>
          <a:lstStyle/>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745" b="1"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12 years</a:t>
            </a:r>
          </a:p>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353" b="0"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average age of S&amp;P 500 corporations</a:t>
            </a:r>
          </a:p>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353" b="0"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 by 2020</a:t>
            </a:r>
          </a:p>
        </p:txBody>
      </p:sp>
      <p:sp>
        <p:nvSpPr>
          <p:cNvPr id="118" name="Rectangle 117"/>
          <p:cNvSpPr/>
          <p:nvPr/>
        </p:nvSpPr>
        <p:spPr>
          <a:xfrm>
            <a:off x="2304290" y="3324632"/>
            <a:ext cx="2241062" cy="1357744"/>
          </a:xfrm>
          <a:prstGeom prst="rect">
            <a:avLst/>
          </a:prstGeom>
        </p:spPr>
        <p:txBody>
          <a:bodyPr wrap="square" lIns="0" tIns="0" rIns="0" bIns="0" anchor="t">
            <a:spAutoFit/>
          </a:bodyPr>
          <a:lstStyle/>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745" b="1"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1 million/hour </a:t>
            </a:r>
          </a:p>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353" b="0"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new devices coming online </a:t>
            </a:r>
          </a:p>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353" b="0"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by 2020</a:t>
            </a:r>
          </a:p>
        </p:txBody>
      </p:sp>
      <p:sp>
        <p:nvSpPr>
          <p:cNvPr id="113" name="Rectangle 112"/>
          <p:cNvSpPr/>
          <p:nvPr/>
        </p:nvSpPr>
        <p:spPr>
          <a:xfrm>
            <a:off x="7710542" y="3329457"/>
            <a:ext cx="2450291" cy="1031886"/>
          </a:xfrm>
          <a:prstGeom prst="rect">
            <a:avLst/>
          </a:prstGeom>
        </p:spPr>
        <p:txBody>
          <a:bodyPr wrap="square" lIns="0" tIns="0" rIns="0" bIns="0" anchor="t">
            <a:spAutoFit/>
          </a:bodyPr>
          <a:lstStyle/>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745" b="1"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60% computing</a:t>
            </a:r>
          </a:p>
          <a:p>
            <a:pPr marL="0" marR="0" lvl="0" indent="0" algn="ctr" defTabSz="896214" eaLnBrk="1" fontAlgn="auto" latinLnBrk="0" hangingPunct="1">
              <a:lnSpc>
                <a:spcPct val="90000"/>
              </a:lnSpc>
              <a:spcBef>
                <a:spcPts val="0"/>
              </a:spcBef>
              <a:spcAft>
                <a:spcPct val="0"/>
              </a:spcAft>
              <a:buClrTx/>
              <a:buSzTx/>
              <a:buFontTx/>
              <a:buNone/>
              <a:tabLst/>
              <a:defRPr/>
            </a:pPr>
            <a:r>
              <a:rPr kumimoji="0" lang="en-US" sz="2353" b="0" i="0" u="none" strike="noStrike" kern="0" cap="none" spc="0" normalizeH="0" baseline="0" noProof="0" dirty="0">
                <a:ln w="3175">
                  <a:noFill/>
                </a:ln>
                <a:gradFill>
                  <a:gsLst>
                    <a:gs pos="82143">
                      <a:schemeClr val="tx1"/>
                    </a:gs>
                    <a:gs pos="50000">
                      <a:schemeClr val="tx1"/>
                    </a:gs>
                  </a:gsLst>
                  <a:lin ang="5400000" scaled="0"/>
                </a:gradFill>
                <a:effectLst/>
                <a:uLnTx/>
                <a:uFillTx/>
                <a:latin typeface="Segoe UI Semilight" panose="020B0402040204020203" pitchFamily="34" charset="0"/>
                <a:cs typeface="Segoe UI Semilight" panose="020B0402040204020203" pitchFamily="34" charset="0"/>
              </a:rPr>
              <a:t>in the public cloud by 2025</a:t>
            </a:r>
          </a:p>
        </p:txBody>
      </p:sp>
    </p:spTree>
    <p:extLst>
      <p:ext uri="{BB962C8B-B14F-4D97-AF65-F5344CB8AC3E}">
        <p14:creationId xmlns:p14="http://schemas.microsoft.com/office/powerpoint/2010/main" val="21853420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250"/>
                                        <p:tgtEl>
                                          <p:spTgt spid="114"/>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600" spd="-100000" fill="hold"/>
                                        <p:tgtEl>
                                          <p:spTgt spid="114"/>
                                        </p:tgtEl>
                                        <p:attrNameLst>
                                          <p:attrName>ppt_x</p:attrName>
                                          <p:attrName>ppt_y</p:attrName>
                                        </p:attrNameLst>
                                      </p:cBhvr>
                                      <p:rCtr x="0" y="8988"/>
                                    </p:animMotion>
                                  </p:childTnLst>
                                </p:cTn>
                              </p:par>
                              <p:par>
                                <p:cTn id="10" presetID="1" presetClass="entr" presetSubtype="0" fill="hold" nodeType="withEffect">
                                  <p:stCondLst>
                                    <p:cond delay="200"/>
                                  </p:stCondLst>
                                  <p:childTnLst>
                                    <p:set>
                                      <p:cBhvr>
                                        <p:cTn id="11" dur="1" fill="hold">
                                          <p:stCondLst>
                                            <p:cond delay="499"/>
                                          </p:stCondLst>
                                        </p:cTn>
                                        <p:tgtEl>
                                          <p:spTgt spid="153"/>
                                        </p:tgtEl>
                                        <p:attrNameLst>
                                          <p:attrName>style.visibility</p:attrName>
                                        </p:attrNameLst>
                                      </p:cBhvr>
                                      <p:to>
                                        <p:strVal val="visible"/>
                                      </p:to>
                                    </p:set>
                                  </p:childTnLst>
                                </p:cTn>
                              </p:par>
                              <p:par>
                                <p:cTn id="12" presetID="6" presetClass="emph" presetSubtype="0" accel="100000" autoRev="1" fill="hold" nodeType="withEffect">
                                  <p:stCondLst>
                                    <p:cond delay="200"/>
                                  </p:stCondLst>
                                  <p:childTnLst>
                                    <p:animScale>
                                      <p:cBhvr>
                                        <p:cTn id="13" dur="500" fill="hold"/>
                                        <p:tgtEl>
                                          <p:spTgt spid="153"/>
                                        </p:tgtEl>
                                      </p:cBhvr>
                                      <p:by x="0" y="0"/>
                                    </p:animScale>
                                  </p:childTnLst>
                                </p:cTn>
                              </p:par>
                              <p:par>
                                <p:cTn id="14" presetID="1" presetClass="entr" presetSubtype="0" fill="hold" nodeType="withEffect">
                                  <p:stCondLst>
                                    <p:cond delay="250"/>
                                  </p:stCondLst>
                                  <p:childTnLst>
                                    <p:set>
                                      <p:cBhvr>
                                        <p:cTn id="15" dur="1" fill="hold">
                                          <p:stCondLst>
                                            <p:cond delay="499"/>
                                          </p:stCondLst>
                                        </p:cTn>
                                        <p:tgtEl>
                                          <p:spTgt spid="229"/>
                                        </p:tgtEl>
                                        <p:attrNameLst>
                                          <p:attrName>style.visibility</p:attrName>
                                        </p:attrNameLst>
                                      </p:cBhvr>
                                      <p:to>
                                        <p:strVal val="visible"/>
                                      </p:to>
                                    </p:set>
                                  </p:childTnLst>
                                </p:cTn>
                              </p:par>
                              <p:par>
                                <p:cTn id="16" presetID="6" presetClass="emph" presetSubtype="0" accel="100000" autoRev="1" fill="hold" nodeType="withEffect">
                                  <p:stCondLst>
                                    <p:cond delay="250"/>
                                  </p:stCondLst>
                                  <p:childTnLst>
                                    <p:animScale>
                                      <p:cBhvr>
                                        <p:cTn id="17" dur="500" fill="hold"/>
                                        <p:tgtEl>
                                          <p:spTgt spid="229"/>
                                        </p:tgtEl>
                                      </p:cBhvr>
                                      <p:by x="0" y="0"/>
                                    </p:animScale>
                                  </p:childTnLst>
                                </p:cTn>
                              </p:par>
                              <p:par>
                                <p:cTn id="18" presetID="1" presetClass="entr" presetSubtype="0" fill="hold" nodeType="withEffect">
                                  <p:stCondLst>
                                    <p:cond delay="300"/>
                                  </p:stCondLst>
                                  <p:childTnLst>
                                    <p:set>
                                      <p:cBhvr>
                                        <p:cTn id="19" dur="1" fill="hold">
                                          <p:stCondLst>
                                            <p:cond delay="499"/>
                                          </p:stCondLst>
                                        </p:cTn>
                                        <p:tgtEl>
                                          <p:spTgt spid="142"/>
                                        </p:tgtEl>
                                        <p:attrNameLst>
                                          <p:attrName>style.visibility</p:attrName>
                                        </p:attrNameLst>
                                      </p:cBhvr>
                                      <p:to>
                                        <p:strVal val="visible"/>
                                      </p:to>
                                    </p:set>
                                  </p:childTnLst>
                                </p:cTn>
                              </p:par>
                              <p:par>
                                <p:cTn id="20" presetID="6" presetClass="emph" presetSubtype="0" accel="100000" autoRev="1" fill="hold" nodeType="withEffect">
                                  <p:stCondLst>
                                    <p:cond delay="300"/>
                                  </p:stCondLst>
                                  <p:childTnLst>
                                    <p:animScale>
                                      <p:cBhvr>
                                        <p:cTn id="21" dur="500" fill="hold"/>
                                        <p:tgtEl>
                                          <p:spTgt spid="142"/>
                                        </p:tgtEl>
                                      </p:cBhvr>
                                      <p:by x="0" y="0"/>
                                    </p:animScale>
                                  </p:childTnLst>
                                </p:cTn>
                              </p:par>
                              <p:par>
                                <p:cTn id="22" presetID="1" presetClass="entr" presetSubtype="0" fill="hold" grpId="0" nodeType="withEffect">
                                  <p:stCondLst>
                                    <p:cond delay="350"/>
                                  </p:stCondLst>
                                  <p:childTnLst>
                                    <p:set>
                                      <p:cBhvr>
                                        <p:cTn id="23" dur="1" fill="hold">
                                          <p:stCondLst>
                                            <p:cond delay="499"/>
                                          </p:stCondLst>
                                        </p:cTn>
                                        <p:tgtEl>
                                          <p:spTgt spid="288"/>
                                        </p:tgtEl>
                                        <p:attrNameLst>
                                          <p:attrName>style.visibility</p:attrName>
                                        </p:attrNameLst>
                                      </p:cBhvr>
                                      <p:to>
                                        <p:strVal val="visible"/>
                                      </p:to>
                                    </p:set>
                                  </p:childTnLst>
                                </p:cTn>
                              </p:par>
                              <p:par>
                                <p:cTn id="24" presetID="6" presetClass="emph" presetSubtype="0" accel="100000" autoRev="1" fill="hold" grpId="1" nodeType="withEffect">
                                  <p:stCondLst>
                                    <p:cond delay="350"/>
                                  </p:stCondLst>
                                  <p:childTnLst>
                                    <p:animScale>
                                      <p:cBhvr>
                                        <p:cTn id="25" dur="500" fill="hold"/>
                                        <p:tgtEl>
                                          <p:spTgt spid="288"/>
                                        </p:tgtEl>
                                      </p:cBhvr>
                                      <p:by x="0" y="0"/>
                                    </p:animScale>
                                  </p:childTnLst>
                                </p:cTn>
                              </p:par>
                              <p:par>
                                <p:cTn id="26" presetID="1" presetClass="entr" presetSubtype="0" fill="hold" grpId="0" nodeType="withEffect">
                                  <p:stCondLst>
                                    <p:cond delay="400"/>
                                  </p:stCondLst>
                                  <p:childTnLst>
                                    <p:set>
                                      <p:cBhvr>
                                        <p:cTn id="27" dur="1" fill="hold">
                                          <p:stCondLst>
                                            <p:cond delay="499"/>
                                          </p:stCondLst>
                                        </p:cTn>
                                        <p:tgtEl>
                                          <p:spTgt spid="287"/>
                                        </p:tgtEl>
                                        <p:attrNameLst>
                                          <p:attrName>style.visibility</p:attrName>
                                        </p:attrNameLst>
                                      </p:cBhvr>
                                      <p:to>
                                        <p:strVal val="visible"/>
                                      </p:to>
                                    </p:set>
                                  </p:childTnLst>
                                </p:cTn>
                              </p:par>
                              <p:par>
                                <p:cTn id="28" presetID="6" presetClass="emph" presetSubtype="0" accel="100000" autoRev="1" fill="hold" grpId="1" nodeType="withEffect">
                                  <p:stCondLst>
                                    <p:cond delay="400"/>
                                  </p:stCondLst>
                                  <p:childTnLst>
                                    <p:animScale>
                                      <p:cBhvr>
                                        <p:cTn id="29" dur="500" fill="hold"/>
                                        <p:tgtEl>
                                          <p:spTgt spid="287"/>
                                        </p:tgtEl>
                                      </p:cBhvr>
                                      <p:by x="0" y="0"/>
                                    </p:animScale>
                                  </p:childTnLst>
                                </p:cTn>
                              </p:par>
                              <p:par>
                                <p:cTn id="30" presetID="1" presetClass="entr" presetSubtype="0" fill="hold" nodeType="withEffect">
                                  <p:stCondLst>
                                    <p:cond delay="450"/>
                                  </p:stCondLst>
                                  <p:childTnLst>
                                    <p:set>
                                      <p:cBhvr>
                                        <p:cTn id="31" dur="1" fill="hold">
                                          <p:stCondLst>
                                            <p:cond delay="499"/>
                                          </p:stCondLst>
                                        </p:cTn>
                                        <p:tgtEl>
                                          <p:spTgt spid="135"/>
                                        </p:tgtEl>
                                        <p:attrNameLst>
                                          <p:attrName>style.visibility</p:attrName>
                                        </p:attrNameLst>
                                      </p:cBhvr>
                                      <p:to>
                                        <p:strVal val="visible"/>
                                      </p:to>
                                    </p:set>
                                  </p:childTnLst>
                                </p:cTn>
                              </p:par>
                              <p:par>
                                <p:cTn id="32" presetID="6" presetClass="emph" presetSubtype="0" accel="100000" autoRev="1" fill="hold" nodeType="withEffect">
                                  <p:stCondLst>
                                    <p:cond delay="450"/>
                                  </p:stCondLst>
                                  <p:childTnLst>
                                    <p:animScale>
                                      <p:cBhvr>
                                        <p:cTn id="33" dur="500" fill="hold"/>
                                        <p:tgtEl>
                                          <p:spTgt spid="135"/>
                                        </p:tgtEl>
                                      </p:cBhvr>
                                      <p:by x="0" y="0"/>
                                    </p:animScale>
                                  </p:childTnLst>
                                </p:cTn>
                              </p:par>
                              <p:par>
                                <p:cTn id="34" presetID="1" presetClass="entr" presetSubtype="0" fill="hold" nodeType="withEffect">
                                  <p:stCondLst>
                                    <p:cond delay="500"/>
                                  </p:stCondLst>
                                  <p:childTnLst>
                                    <p:set>
                                      <p:cBhvr>
                                        <p:cTn id="35" dur="1" fill="hold">
                                          <p:stCondLst>
                                            <p:cond delay="499"/>
                                          </p:stCondLst>
                                        </p:cTn>
                                        <p:tgtEl>
                                          <p:spTgt spid="296"/>
                                        </p:tgtEl>
                                        <p:attrNameLst>
                                          <p:attrName>style.visibility</p:attrName>
                                        </p:attrNameLst>
                                      </p:cBhvr>
                                      <p:to>
                                        <p:strVal val="visible"/>
                                      </p:to>
                                    </p:set>
                                  </p:childTnLst>
                                </p:cTn>
                              </p:par>
                              <p:par>
                                <p:cTn id="36" presetID="6" presetClass="emph" presetSubtype="0" accel="100000" autoRev="1" fill="hold" nodeType="withEffect">
                                  <p:stCondLst>
                                    <p:cond delay="500"/>
                                  </p:stCondLst>
                                  <p:childTnLst>
                                    <p:animScale>
                                      <p:cBhvr>
                                        <p:cTn id="37" dur="500" fill="hold"/>
                                        <p:tgtEl>
                                          <p:spTgt spid="296"/>
                                        </p:tgtEl>
                                      </p:cBhvr>
                                      <p:by x="0" y="0"/>
                                    </p:animScale>
                                  </p:childTnLst>
                                </p:cTn>
                              </p:par>
                              <p:par>
                                <p:cTn id="38" presetID="1" presetClass="entr" presetSubtype="0" fill="hold" nodeType="withEffect">
                                  <p:stCondLst>
                                    <p:cond delay="550"/>
                                  </p:stCondLst>
                                  <p:childTnLst>
                                    <p:set>
                                      <p:cBhvr>
                                        <p:cTn id="39" dur="1" fill="hold">
                                          <p:stCondLst>
                                            <p:cond delay="499"/>
                                          </p:stCondLst>
                                        </p:cTn>
                                        <p:tgtEl>
                                          <p:spTgt spid="170"/>
                                        </p:tgtEl>
                                        <p:attrNameLst>
                                          <p:attrName>style.visibility</p:attrName>
                                        </p:attrNameLst>
                                      </p:cBhvr>
                                      <p:to>
                                        <p:strVal val="visible"/>
                                      </p:to>
                                    </p:set>
                                  </p:childTnLst>
                                </p:cTn>
                              </p:par>
                              <p:par>
                                <p:cTn id="40" presetID="6" presetClass="emph" presetSubtype="0" accel="100000" autoRev="1" fill="hold" nodeType="withEffect">
                                  <p:stCondLst>
                                    <p:cond delay="550"/>
                                  </p:stCondLst>
                                  <p:childTnLst>
                                    <p:animScale>
                                      <p:cBhvr>
                                        <p:cTn id="41" dur="500" fill="hold"/>
                                        <p:tgtEl>
                                          <p:spTgt spid="170"/>
                                        </p:tgtEl>
                                      </p:cBhvr>
                                      <p:by x="0" y="0"/>
                                    </p:animScale>
                                  </p:childTnLst>
                                </p:cTn>
                              </p:par>
                              <p:par>
                                <p:cTn id="42" presetID="1" presetClass="entr" presetSubtype="0" fill="hold" grpId="0" nodeType="withEffect">
                                  <p:stCondLst>
                                    <p:cond delay="600"/>
                                  </p:stCondLst>
                                  <p:childTnLst>
                                    <p:set>
                                      <p:cBhvr>
                                        <p:cTn id="43" dur="1" fill="hold">
                                          <p:stCondLst>
                                            <p:cond delay="499"/>
                                          </p:stCondLst>
                                        </p:cTn>
                                        <p:tgtEl>
                                          <p:spTgt spid="283"/>
                                        </p:tgtEl>
                                        <p:attrNameLst>
                                          <p:attrName>style.visibility</p:attrName>
                                        </p:attrNameLst>
                                      </p:cBhvr>
                                      <p:to>
                                        <p:strVal val="visible"/>
                                      </p:to>
                                    </p:set>
                                  </p:childTnLst>
                                </p:cTn>
                              </p:par>
                              <p:par>
                                <p:cTn id="44" presetID="6" presetClass="emph" presetSubtype="0" accel="100000" autoRev="1" fill="hold" grpId="1" nodeType="withEffect">
                                  <p:stCondLst>
                                    <p:cond delay="600"/>
                                  </p:stCondLst>
                                  <p:childTnLst>
                                    <p:animScale>
                                      <p:cBhvr>
                                        <p:cTn id="45" dur="500" fill="hold"/>
                                        <p:tgtEl>
                                          <p:spTgt spid="283"/>
                                        </p:tgtEl>
                                      </p:cBhvr>
                                      <p:by x="0" y="0"/>
                                    </p:animScale>
                                  </p:childTnLst>
                                </p:cTn>
                              </p:par>
                              <p:par>
                                <p:cTn id="46" presetID="1" presetClass="entr" presetSubtype="0" fill="hold" grpId="0" nodeType="withEffect">
                                  <p:stCondLst>
                                    <p:cond delay="650"/>
                                  </p:stCondLst>
                                  <p:childTnLst>
                                    <p:set>
                                      <p:cBhvr>
                                        <p:cTn id="47" dur="1" fill="hold">
                                          <p:stCondLst>
                                            <p:cond delay="499"/>
                                          </p:stCondLst>
                                        </p:cTn>
                                        <p:tgtEl>
                                          <p:spTgt spid="306"/>
                                        </p:tgtEl>
                                        <p:attrNameLst>
                                          <p:attrName>style.visibility</p:attrName>
                                        </p:attrNameLst>
                                      </p:cBhvr>
                                      <p:to>
                                        <p:strVal val="visible"/>
                                      </p:to>
                                    </p:set>
                                  </p:childTnLst>
                                </p:cTn>
                              </p:par>
                              <p:par>
                                <p:cTn id="48" presetID="6" presetClass="emph" presetSubtype="0" accel="100000" autoRev="1" fill="hold" grpId="1" nodeType="withEffect">
                                  <p:stCondLst>
                                    <p:cond delay="650"/>
                                  </p:stCondLst>
                                  <p:childTnLst>
                                    <p:animScale>
                                      <p:cBhvr>
                                        <p:cTn id="49" dur="500" fill="hold"/>
                                        <p:tgtEl>
                                          <p:spTgt spid="306"/>
                                        </p:tgtEl>
                                      </p:cBhvr>
                                      <p:by x="0" y="0"/>
                                    </p:animScale>
                                  </p:childTnLst>
                                </p:cTn>
                              </p:par>
                              <p:par>
                                <p:cTn id="50" presetID="1" presetClass="entr" presetSubtype="0" fill="hold" nodeType="withEffect">
                                  <p:stCondLst>
                                    <p:cond delay="700"/>
                                  </p:stCondLst>
                                  <p:childTnLst>
                                    <p:set>
                                      <p:cBhvr>
                                        <p:cTn id="51" dur="1" fill="hold">
                                          <p:stCondLst>
                                            <p:cond delay="499"/>
                                          </p:stCondLst>
                                        </p:cTn>
                                        <p:tgtEl>
                                          <p:spTgt spid="179"/>
                                        </p:tgtEl>
                                        <p:attrNameLst>
                                          <p:attrName>style.visibility</p:attrName>
                                        </p:attrNameLst>
                                      </p:cBhvr>
                                      <p:to>
                                        <p:strVal val="visible"/>
                                      </p:to>
                                    </p:set>
                                  </p:childTnLst>
                                </p:cTn>
                              </p:par>
                              <p:par>
                                <p:cTn id="52" presetID="6" presetClass="emph" presetSubtype="0" accel="100000" autoRev="1" fill="hold" nodeType="withEffect">
                                  <p:stCondLst>
                                    <p:cond delay="700"/>
                                  </p:stCondLst>
                                  <p:childTnLst>
                                    <p:animScale>
                                      <p:cBhvr>
                                        <p:cTn id="53" dur="500" fill="hold"/>
                                        <p:tgtEl>
                                          <p:spTgt spid="179"/>
                                        </p:tgtEl>
                                      </p:cBhvr>
                                      <p:by x="0" y="0"/>
                                    </p:animScale>
                                  </p:childTnLst>
                                </p:cTn>
                              </p:par>
                              <p:par>
                                <p:cTn id="54" presetID="1" presetClass="entr" presetSubtype="0" fill="hold" nodeType="withEffect">
                                  <p:stCondLst>
                                    <p:cond delay="750"/>
                                  </p:stCondLst>
                                  <p:childTnLst>
                                    <p:set>
                                      <p:cBhvr>
                                        <p:cTn id="55" dur="1" fill="hold">
                                          <p:stCondLst>
                                            <p:cond delay="499"/>
                                          </p:stCondLst>
                                        </p:cTn>
                                        <p:tgtEl>
                                          <p:spTgt spid="293"/>
                                        </p:tgtEl>
                                        <p:attrNameLst>
                                          <p:attrName>style.visibility</p:attrName>
                                        </p:attrNameLst>
                                      </p:cBhvr>
                                      <p:to>
                                        <p:strVal val="visible"/>
                                      </p:to>
                                    </p:set>
                                  </p:childTnLst>
                                </p:cTn>
                              </p:par>
                              <p:par>
                                <p:cTn id="56" presetID="6" presetClass="emph" presetSubtype="0" accel="100000" autoRev="1" fill="hold" nodeType="withEffect">
                                  <p:stCondLst>
                                    <p:cond delay="750"/>
                                  </p:stCondLst>
                                  <p:childTnLst>
                                    <p:animScale>
                                      <p:cBhvr>
                                        <p:cTn id="57" dur="500" fill="hold"/>
                                        <p:tgtEl>
                                          <p:spTgt spid="293"/>
                                        </p:tgtEl>
                                      </p:cBhvr>
                                      <p:by x="0" y="0"/>
                                    </p:animScale>
                                  </p:childTnLst>
                                </p:cTn>
                              </p:par>
                              <p:par>
                                <p:cTn id="58" presetID="1" presetClass="entr" presetSubtype="0" fill="hold" nodeType="withEffect">
                                  <p:stCondLst>
                                    <p:cond delay="800"/>
                                  </p:stCondLst>
                                  <p:childTnLst>
                                    <p:set>
                                      <p:cBhvr>
                                        <p:cTn id="59" dur="1" fill="hold">
                                          <p:stCondLst>
                                            <p:cond delay="499"/>
                                          </p:stCondLst>
                                        </p:cTn>
                                        <p:tgtEl>
                                          <p:spTgt spid="163"/>
                                        </p:tgtEl>
                                        <p:attrNameLst>
                                          <p:attrName>style.visibility</p:attrName>
                                        </p:attrNameLst>
                                      </p:cBhvr>
                                      <p:to>
                                        <p:strVal val="visible"/>
                                      </p:to>
                                    </p:set>
                                  </p:childTnLst>
                                </p:cTn>
                              </p:par>
                              <p:par>
                                <p:cTn id="60" presetID="6" presetClass="emph" presetSubtype="0" accel="100000" autoRev="1" fill="hold" nodeType="withEffect">
                                  <p:stCondLst>
                                    <p:cond delay="800"/>
                                  </p:stCondLst>
                                  <p:childTnLst>
                                    <p:animScale>
                                      <p:cBhvr>
                                        <p:cTn id="61" dur="500" fill="hold"/>
                                        <p:tgtEl>
                                          <p:spTgt spid="163"/>
                                        </p:tgtEl>
                                      </p:cBhvr>
                                      <p:by x="0" y="0"/>
                                    </p:animScale>
                                  </p:childTnLst>
                                </p:cTn>
                              </p:par>
                              <p:par>
                                <p:cTn id="62" presetID="1" presetClass="entr" presetSubtype="0" fill="hold" grpId="0" nodeType="withEffect">
                                  <p:stCondLst>
                                    <p:cond delay="850"/>
                                  </p:stCondLst>
                                  <p:childTnLst>
                                    <p:set>
                                      <p:cBhvr>
                                        <p:cTn id="63" dur="1" fill="hold">
                                          <p:stCondLst>
                                            <p:cond delay="499"/>
                                          </p:stCondLst>
                                        </p:cTn>
                                        <p:tgtEl>
                                          <p:spTgt spid="284"/>
                                        </p:tgtEl>
                                        <p:attrNameLst>
                                          <p:attrName>style.visibility</p:attrName>
                                        </p:attrNameLst>
                                      </p:cBhvr>
                                      <p:to>
                                        <p:strVal val="visible"/>
                                      </p:to>
                                    </p:set>
                                  </p:childTnLst>
                                </p:cTn>
                              </p:par>
                              <p:par>
                                <p:cTn id="64" presetID="6" presetClass="emph" presetSubtype="0" accel="100000" autoRev="1" fill="hold" grpId="1" nodeType="withEffect">
                                  <p:stCondLst>
                                    <p:cond delay="850"/>
                                  </p:stCondLst>
                                  <p:childTnLst>
                                    <p:animScale>
                                      <p:cBhvr>
                                        <p:cTn id="65" dur="500" fill="hold"/>
                                        <p:tgtEl>
                                          <p:spTgt spid="284"/>
                                        </p:tgtEl>
                                      </p:cBhvr>
                                      <p:by x="0" y="0"/>
                                    </p:animScale>
                                  </p:childTnLst>
                                </p:cTn>
                              </p:par>
                              <p:par>
                                <p:cTn id="66" presetID="1" presetClass="entr" presetSubtype="0" fill="hold" grpId="0" nodeType="withEffect">
                                  <p:stCondLst>
                                    <p:cond delay="900"/>
                                  </p:stCondLst>
                                  <p:childTnLst>
                                    <p:set>
                                      <p:cBhvr>
                                        <p:cTn id="67" dur="1" fill="hold">
                                          <p:stCondLst>
                                            <p:cond delay="499"/>
                                          </p:stCondLst>
                                        </p:cTn>
                                        <p:tgtEl>
                                          <p:spTgt spid="285"/>
                                        </p:tgtEl>
                                        <p:attrNameLst>
                                          <p:attrName>style.visibility</p:attrName>
                                        </p:attrNameLst>
                                      </p:cBhvr>
                                      <p:to>
                                        <p:strVal val="visible"/>
                                      </p:to>
                                    </p:set>
                                  </p:childTnLst>
                                </p:cTn>
                              </p:par>
                              <p:par>
                                <p:cTn id="68" presetID="6" presetClass="emph" presetSubtype="0" accel="100000" autoRev="1" fill="hold" grpId="1" nodeType="withEffect">
                                  <p:stCondLst>
                                    <p:cond delay="900"/>
                                  </p:stCondLst>
                                  <p:childTnLst>
                                    <p:animScale>
                                      <p:cBhvr>
                                        <p:cTn id="69" dur="500" fill="hold"/>
                                        <p:tgtEl>
                                          <p:spTgt spid="285"/>
                                        </p:tgtEl>
                                      </p:cBhvr>
                                      <p:by x="0" y="0"/>
                                    </p:animScale>
                                  </p:childTnLst>
                                </p:cTn>
                              </p:par>
                              <p:par>
                                <p:cTn id="70" presetID="1" presetClass="entr" presetSubtype="0" fill="hold" nodeType="withEffect">
                                  <p:stCondLst>
                                    <p:cond delay="950"/>
                                  </p:stCondLst>
                                  <p:childTnLst>
                                    <p:set>
                                      <p:cBhvr>
                                        <p:cTn id="71" dur="1" fill="hold">
                                          <p:stCondLst>
                                            <p:cond delay="499"/>
                                          </p:stCondLst>
                                        </p:cTn>
                                        <p:tgtEl>
                                          <p:spTgt spid="146"/>
                                        </p:tgtEl>
                                        <p:attrNameLst>
                                          <p:attrName>style.visibility</p:attrName>
                                        </p:attrNameLst>
                                      </p:cBhvr>
                                      <p:to>
                                        <p:strVal val="visible"/>
                                      </p:to>
                                    </p:set>
                                  </p:childTnLst>
                                </p:cTn>
                              </p:par>
                              <p:par>
                                <p:cTn id="72" presetID="6" presetClass="emph" presetSubtype="0" accel="100000" autoRev="1" fill="hold" nodeType="withEffect">
                                  <p:stCondLst>
                                    <p:cond delay="950"/>
                                  </p:stCondLst>
                                  <p:childTnLst>
                                    <p:animScale>
                                      <p:cBhvr>
                                        <p:cTn id="73" dur="500" fill="hold"/>
                                        <p:tgtEl>
                                          <p:spTgt spid="146"/>
                                        </p:tgtEl>
                                      </p:cBhvr>
                                      <p:by x="0" y="0"/>
                                    </p:animScale>
                                  </p:childTnLst>
                                </p:cTn>
                              </p:par>
                              <p:par>
                                <p:cTn id="74" presetID="1" presetClass="entr" presetSubtype="0" fill="hold" nodeType="withEffect">
                                  <p:stCondLst>
                                    <p:cond delay="1000"/>
                                  </p:stCondLst>
                                  <p:childTnLst>
                                    <p:set>
                                      <p:cBhvr>
                                        <p:cTn id="75" dur="1" fill="hold">
                                          <p:stCondLst>
                                            <p:cond delay="499"/>
                                          </p:stCondLst>
                                        </p:cTn>
                                        <p:tgtEl>
                                          <p:spTgt spid="191"/>
                                        </p:tgtEl>
                                        <p:attrNameLst>
                                          <p:attrName>style.visibility</p:attrName>
                                        </p:attrNameLst>
                                      </p:cBhvr>
                                      <p:to>
                                        <p:strVal val="visible"/>
                                      </p:to>
                                    </p:set>
                                  </p:childTnLst>
                                </p:cTn>
                              </p:par>
                              <p:par>
                                <p:cTn id="76" presetID="6" presetClass="emph" presetSubtype="0" accel="100000" autoRev="1" fill="hold" nodeType="withEffect">
                                  <p:stCondLst>
                                    <p:cond delay="1000"/>
                                  </p:stCondLst>
                                  <p:childTnLst>
                                    <p:animScale>
                                      <p:cBhvr>
                                        <p:cTn id="77" dur="500" fill="hold"/>
                                        <p:tgtEl>
                                          <p:spTgt spid="191"/>
                                        </p:tgtEl>
                                      </p:cBhvr>
                                      <p:by x="0" y="0"/>
                                    </p:animScale>
                                  </p:childTnLst>
                                </p:cTn>
                              </p:par>
                              <p:par>
                                <p:cTn id="78" presetID="1" presetClass="entr" presetSubtype="0" fill="hold" nodeType="withEffect">
                                  <p:stCondLst>
                                    <p:cond delay="1050"/>
                                  </p:stCondLst>
                                  <p:childTnLst>
                                    <p:set>
                                      <p:cBhvr>
                                        <p:cTn id="79" dur="1" fill="hold">
                                          <p:stCondLst>
                                            <p:cond delay="499"/>
                                          </p:stCondLst>
                                        </p:cTn>
                                        <p:tgtEl>
                                          <p:spTgt spid="212"/>
                                        </p:tgtEl>
                                        <p:attrNameLst>
                                          <p:attrName>style.visibility</p:attrName>
                                        </p:attrNameLst>
                                      </p:cBhvr>
                                      <p:to>
                                        <p:strVal val="visible"/>
                                      </p:to>
                                    </p:set>
                                  </p:childTnLst>
                                </p:cTn>
                              </p:par>
                              <p:par>
                                <p:cTn id="80" presetID="6" presetClass="emph" presetSubtype="0" accel="100000" autoRev="1" fill="hold" nodeType="withEffect">
                                  <p:stCondLst>
                                    <p:cond delay="1050"/>
                                  </p:stCondLst>
                                  <p:childTnLst>
                                    <p:animScale>
                                      <p:cBhvr>
                                        <p:cTn id="81" dur="500" fill="hold"/>
                                        <p:tgtEl>
                                          <p:spTgt spid="212"/>
                                        </p:tgtEl>
                                      </p:cBhvr>
                                      <p:by x="0" y="0"/>
                                    </p:animScale>
                                  </p:childTnLst>
                                </p:cTn>
                              </p:par>
                              <p:par>
                                <p:cTn id="82" presetID="1" presetClass="entr" presetSubtype="0" fill="hold" nodeType="withEffect">
                                  <p:stCondLst>
                                    <p:cond delay="1100"/>
                                  </p:stCondLst>
                                  <p:childTnLst>
                                    <p:set>
                                      <p:cBhvr>
                                        <p:cTn id="83" dur="1" fill="hold">
                                          <p:stCondLst>
                                            <p:cond delay="499"/>
                                          </p:stCondLst>
                                        </p:cTn>
                                        <p:tgtEl>
                                          <p:spTgt spid="196"/>
                                        </p:tgtEl>
                                        <p:attrNameLst>
                                          <p:attrName>style.visibility</p:attrName>
                                        </p:attrNameLst>
                                      </p:cBhvr>
                                      <p:to>
                                        <p:strVal val="visible"/>
                                      </p:to>
                                    </p:set>
                                  </p:childTnLst>
                                </p:cTn>
                              </p:par>
                              <p:par>
                                <p:cTn id="84" presetID="6" presetClass="emph" presetSubtype="0" accel="100000" autoRev="1" fill="hold" nodeType="withEffect">
                                  <p:stCondLst>
                                    <p:cond delay="1100"/>
                                  </p:stCondLst>
                                  <p:childTnLst>
                                    <p:animScale>
                                      <p:cBhvr>
                                        <p:cTn id="85" dur="500" fill="hold"/>
                                        <p:tgtEl>
                                          <p:spTgt spid="196"/>
                                        </p:tgtEl>
                                      </p:cBhvr>
                                      <p:by x="0" y="0"/>
                                    </p:animScale>
                                  </p:childTnLst>
                                </p:cTn>
                              </p:par>
                              <p:par>
                                <p:cTn id="86" presetID="1" presetClass="entr" presetSubtype="0" fill="hold" grpId="0" nodeType="withEffect">
                                  <p:stCondLst>
                                    <p:cond delay="1150"/>
                                  </p:stCondLst>
                                  <p:childTnLst>
                                    <p:set>
                                      <p:cBhvr>
                                        <p:cTn id="87" dur="1" fill="hold">
                                          <p:stCondLst>
                                            <p:cond delay="499"/>
                                          </p:stCondLst>
                                        </p:cTn>
                                        <p:tgtEl>
                                          <p:spTgt spid="127"/>
                                        </p:tgtEl>
                                        <p:attrNameLst>
                                          <p:attrName>style.visibility</p:attrName>
                                        </p:attrNameLst>
                                      </p:cBhvr>
                                      <p:to>
                                        <p:strVal val="visible"/>
                                      </p:to>
                                    </p:set>
                                  </p:childTnLst>
                                </p:cTn>
                              </p:par>
                              <p:par>
                                <p:cTn id="88" presetID="6" presetClass="emph" presetSubtype="0" accel="100000" autoRev="1" fill="hold" grpId="1" nodeType="withEffect">
                                  <p:stCondLst>
                                    <p:cond delay="1150"/>
                                  </p:stCondLst>
                                  <p:childTnLst>
                                    <p:animScale>
                                      <p:cBhvr>
                                        <p:cTn id="89" dur="500" fill="hold"/>
                                        <p:tgtEl>
                                          <p:spTgt spid="127"/>
                                        </p:tgtEl>
                                      </p:cBhvr>
                                      <p:by x="0" y="0"/>
                                    </p:animScale>
                                  </p:childTnLst>
                                </p:cTn>
                              </p:par>
                              <p:par>
                                <p:cTn id="90" presetID="1" presetClass="entr" presetSubtype="0" fill="hold" grpId="0" nodeType="withEffect">
                                  <p:stCondLst>
                                    <p:cond delay="1200"/>
                                  </p:stCondLst>
                                  <p:childTnLst>
                                    <p:set>
                                      <p:cBhvr>
                                        <p:cTn id="91" dur="1" fill="hold">
                                          <p:stCondLst>
                                            <p:cond delay="499"/>
                                          </p:stCondLst>
                                        </p:cTn>
                                        <p:tgtEl>
                                          <p:spTgt spid="286"/>
                                        </p:tgtEl>
                                        <p:attrNameLst>
                                          <p:attrName>style.visibility</p:attrName>
                                        </p:attrNameLst>
                                      </p:cBhvr>
                                      <p:to>
                                        <p:strVal val="visible"/>
                                      </p:to>
                                    </p:set>
                                  </p:childTnLst>
                                </p:cTn>
                              </p:par>
                              <p:par>
                                <p:cTn id="92" presetID="6" presetClass="emph" presetSubtype="0" accel="100000" autoRev="1" fill="hold" grpId="1" nodeType="withEffect">
                                  <p:stCondLst>
                                    <p:cond delay="1200"/>
                                  </p:stCondLst>
                                  <p:childTnLst>
                                    <p:animScale>
                                      <p:cBhvr>
                                        <p:cTn id="93" dur="500" fill="hold"/>
                                        <p:tgtEl>
                                          <p:spTgt spid="286"/>
                                        </p:tgtEl>
                                      </p:cBhvr>
                                      <p:by x="0" y="0"/>
                                    </p:animScale>
                                  </p:childTnLst>
                                </p:cTn>
                              </p:par>
                              <p:par>
                                <p:cTn id="94" presetID="10" presetClass="entr" presetSubtype="0" fill="hold" grpId="0" nodeType="withEffect">
                                  <p:stCondLst>
                                    <p:cond delay="400"/>
                                  </p:stCondLst>
                                  <p:childTnLst>
                                    <p:set>
                                      <p:cBhvr>
                                        <p:cTn id="95" dur="1" fill="hold">
                                          <p:stCondLst>
                                            <p:cond delay="0"/>
                                          </p:stCondLst>
                                        </p:cTn>
                                        <p:tgtEl>
                                          <p:spTgt spid="115"/>
                                        </p:tgtEl>
                                        <p:attrNameLst>
                                          <p:attrName>style.visibility</p:attrName>
                                        </p:attrNameLst>
                                      </p:cBhvr>
                                      <p:to>
                                        <p:strVal val="visible"/>
                                      </p:to>
                                    </p:set>
                                    <p:animEffect transition="in" filter="fade">
                                      <p:cBhvr>
                                        <p:cTn id="96" dur="250"/>
                                        <p:tgtEl>
                                          <p:spTgt spid="115"/>
                                        </p:tgtEl>
                                      </p:cBhvr>
                                    </p:animEffect>
                                  </p:childTnLst>
                                </p:cTn>
                              </p:par>
                              <p:par>
                                <p:cTn id="97" presetID="42" presetClass="path" presetSubtype="0" accel="50000" decel="50000" fill="hold" grpId="1" nodeType="withEffect">
                                  <p:stCondLst>
                                    <p:cond delay="0"/>
                                  </p:stCondLst>
                                  <p:childTnLst>
                                    <p:animMotion origin="layout" path="M -5.94843E-7 3.33182E-6 L -5.94843E-7 0.17998 " pathEditMode="relative" rAng="0" ptsTypes="AA">
                                      <p:cBhvr>
                                        <p:cTn id="98" dur="600" spd="-100000" fill="hold"/>
                                        <p:tgtEl>
                                          <p:spTgt spid="115"/>
                                        </p:tgtEl>
                                        <p:attrNameLst>
                                          <p:attrName>ppt_x</p:attrName>
                                          <p:attrName>ppt_y</p:attrName>
                                        </p:attrNameLst>
                                      </p:cBhvr>
                                      <p:rCtr x="0" y="8988"/>
                                    </p:animMotion>
                                  </p:childTnLst>
                                </p:cTn>
                              </p:par>
                              <p:par>
                                <p:cTn id="99" presetID="10" presetClass="entr" presetSubtype="0" fill="hold" grpId="0" nodeType="withEffect">
                                  <p:stCondLst>
                                    <p:cond delay="40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250"/>
                                        <p:tgtEl>
                                          <p:spTgt spid="118"/>
                                        </p:tgtEl>
                                      </p:cBhvr>
                                    </p:animEffect>
                                  </p:childTnLst>
                                </p:cTn>
                              </p:par>
                              <p:par>
                                <p:cTn id="102" presetID="42" presetClass="path" presetSubtype="0" accel="50000" decel="50000" fill="hold" grpId="1" nodeType="withEffect">
                                  <p:stCondLst>
                                    <p:cond delay="0"/>
                                  </p:stCondLst>
                                  <p:childTnLst>
                                    <p:animMotion origin="layout" path="M -4.44218E-6 3.33182E-6 L -4.44218E-6 0.17975 " pathEditMode="relative" rAng="0" ptsTypes="AA">
                                      <p:cBhvr>
                                        <p:cTn id="103" dur="600" spd="-100000" fill="hold"/>
                                        <p:tgtEl>
                                          <p:spTgt spid="118"/>
                                        </p:tgtEl>
                                        <p:attrNameLst>
                                          <p:attrName>ppt_x</p:attrName>
                                          <p:attrName>ppt_y</p:attrName>
                                        </p:attrNameLst>
                                      </p:cBhvr>
                                      <p:rCtr x="0" y="8988"/>
                                    </p:animMotion>
                                  </p:childTnLst>
                                </p:cTn>
                              </p:par>
                              <p:par>
                                <p:cTn id="104" presetID="10" presetClass="entr" presetSubtype="0" fill="hold" grpId="0" nodeType="withEffect">
                                  <p:stCondLst>
                                    <p:cond delay="400"/>
                                  </p:stCondLst>
                                  <p:childTnLst>
                                    <p:set>
                                      <p:cBhvr>
                                        <p:cTn id="105" dur="1" fill="hold">
                                          <p:stCondLst>
                                            <p:cond delay="0"/>
                                          </p:stCondLst>
                                        </p:cTn>
                                        <p:tgtEl>
                                          <p:spTgt spid="113"/>
                                        </p:tgtEl>
                                        <p:attrNameLst>
                                          <p:attrName>style.visibility</p:attrName>
                                        </p:attrNameLst>
                                      </p:cBhvr>
                                      <p:to>
                                        <p:strVal val="visible"/>
                                      </p:to>
                                    </p:set>
                                    <p:animEffect transition="in" filter="fade">
                                      <p:cBhvr>
                                        <p:cTn id="106" dur="250"/>
                                        <p:tgtEl>
                                          <p:spTgt spid="113"/>
                                        </p:tgtEl>
                                      </p:cBhvr>
                                    </p:animEffect>
                                  </p:childTnLst>
                                </p:cTn>
                              </p:par>
                              <p:par>
                                <p:cTn id="107" presetID="42" presetClass="path" presetSubtype="0" accel="50000" decel="50000" fill="hold" grpId="1" nodeType="withEffect">
                                  <p:stCondLst>
                                    <p:cond delay="0"/>
                                  </p:stCondLst>
                                  <p:childTnLst>
                                    <p:animMotion origin="layout" path="M 9.012E-7 3.33182E-6 L 9.012E-7 0.17998 " pathEditMode="relative" rAng="0" ptsTypes="AA">
                                      <p:cBhvr>
                                        <p:cTn id="108" dur="600" spd="-100000" fill="hold"/>
                                        <p:tgtEl>
                                          <p:spTgt spid="113"/>
                                        </p:tgtEl>
                                        <p:attrNameLst>
                                          <p:attrName>ppt_x</p:attrName>
                                          <p:attrName>ppt_y</p:attrName>
                                        </p:attrNameLst>
                                      </p:cBhvr>
                                      <p:rCtr x="0" y="89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animBg="1"/>
      <p:bldP spid="283" grpId="1" animBg="1"/>
      <p:bldP spid="284" grpId="0" animBg="1"/>
      <p:bldP spid="284" grpId="1" animBg="1"/>
      <p:bldP spid="286" grpId="0" animBg="1"/>
      <p:bldP spid="286" grpId="1" animBg="1"/>
      <p:bldP spid="285" grpId="0" animBg="1"/>
      <p:bldP spid="285" grpId="1" animBg="1"/>
      <p:bldP spid="287" grpId="0" animBg="1"/>
      <p:bldP spid="287" grpId="1" animBg="1"/>
      <p:bldP spid="288" grpId="0" animBg="1"/>
      <p:bldP spid="288" grpId="1" animBg="1"/>
      <p:bldP spid="127" grpId="0" animBg="1"/>
      <p:bldP spid="127" grpId="1" animBg="1"/>
      <p:bldP spid="306" grpId="0" animBg="1"/>
      <p:bldP spid="306" grpId="1" animBg="1"/>
      <p:bldP spid="114" grpId="0"/>
      <p:bldP spid="114" grpId="1"/>
      <p:bldP spid="115" grpId="0"/>
      <p:bldP spid="115" grpId="1"/>
      <p:bldP spid="118" grpId="0"/>
      <p:bldP spid="118" grpId="1"/>
      <p:bldP spid="113" grpId="0"/>
      <p:bldP spid="11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t>Your Hybrid Cloud world</a:t>
            </a:r>
          </a:p>
        </p:txBody>
      </p:sp>
      <p:sp>
        <p:nvSpPr>
          <p:cNvPr id="13" name="Rectangle 12"/>
          <p:cNvSpPr/>
          <p:nvPr/>
        </p:nvSpPr>
        <p:spPr>
          <a:xfrm>
            <a:off x="5588958" y="1608897"/>
            <a:ext cx="2069775" cy="1976922"/>
          </a:xfrm>
          <a:prstGeom prst="rect">
            <a:avLst/>
          </a:prstGeom>
        </p:spPr>
        <p:txBody>
          <a:bodyPr wrap="square" anchor="ctr">
            <a:noAutofit/>
          </a:bodyPr>
          <a:lstStyle/>
          <a:p>
            <a:pPr algn="ctr" defTabSz="914367"/>
            <a:r>
              <a:rPr lang="en-US" sz="4313" spc="-100">
                <a:ln w="3175">
                  <a:noFill/>
                </a:ln>
                <a:gradFill>
                  <a:gsLst>
                    <a:gs pos="1250">
                      <a:srgbClr val="FFFFFF"/>
                    </a:gs>
                    <a:gs pos="100000">
                      <a:srgbClr val="FFFFFF"/>
                    </a:gs>
                  </a:gsLst>
                  <a:lin ang="5400000" scaled="0"/>
                </a:gradFill>
                <a:latin typeface="Segoe UI Light"/>
                <a:cs typeface="Segoe UI" pitchFamily="34" charset="0"/>
              </a:rPr>
              <a:t>Cloud</a:t>
            </a:r>
          </a:p>
        </p:txBody>
      </p:sp>
      <p:sp>
        <p:nvSpPr>
          <p:cNvPr id="21" name="Freeform 73"/>
          <p:cNvSpPr>
            <a:spLocks noChangeAspect="1"/>
          </p:cNvSpPr>
          <p:nvPr/>
        </p:nvSpPr>
        <p:spPr bwMode="auto">
          <a:xfrm>
            <a:off x="4533268" y="2220899"/>
            <a:ext cx="1137476" cy="940405"/>
          </a:xfrm>
          <a:custGeom>
            <a:avLst/>
            <a:gdLst>
              <a:gd name="connsiteX0" fmla="*/ 731441 w 1073065"/>
              <a:gd name="connsiteY0" fmla="*/ 533748 h 887153"/>
              <a:gd name="connsiteX1" fmla="*/ 759927 w 1073065"/>
              <a:gd name="connsiteY1" fmla="*/ 562183 h 887153"/>
              <a:gd name="connsiteX2" fmla="*/ 759927 w 1073065"/>
              <a:gd name="connsiteY2" fmla="*/ 740916 h 887153"/>
              <a:gd name="connsiteX3" fmla="*/ 731441 w 1073065"/>
              <a:gd name="connsiteY3" fmla="*/ 769351 h 887153"/>
              <a:gd name="connsiteX4" fmla="*/ 702954 w 1073065"/>
              <a:gd name="connsiteY4" fmla="*/ 740916 h 887153"/>
              <a:gd name="connsiteX5" fmla="*/ 702954 w 1073065"/>
              <a:gd name="connsiteY5" fmla="*/ 562183 h 887153"/>
              <a:gd name="connsiteX6" fmla="*/ 731441 w 1073065"/>
              <a:gd name="connsiteY6" fmla="*/ 533748 h 887153"/>
              <a:gd name="connsiteX7" fmla="*/ 612569 w 1073065"/>
              <a:gd name="connsiteY7" fmla="*/ 489198 h 887153"/>
              <a:gd name="connsiteX8" fmla="*/ 640841 w 1073065"/>
              <a:gd name="connsiteY8" fmla="*/ 517610 h 887153"/>
              <a:gd name="connsiteX9" fmla="*/ 640841 w 1073065"/>
              <a:gd name="connsiteY9" fmla="*/ 785490 h 887153"/>
              <a:gd name="connsiteX10" fmla="*/ 612569 w 1073065"/>
              <a:gd name="connsiteY10" fmla="*/ 813902 h 887153"/>
              <a:gd name="connsiteX11" fmla="*/ 584296 w 1073065"/>
              <a:gd name="connsiteY11" fmla="*/ 785490 h 887153"/>
              <a:gd name="connsiteX12" fmla="*/ 584296 w 1073065"/>
              <a:gd name="connsiteY12" fmla="*/ 517610 h 887153"/>
              <a:gd name="connsiteX13" fmla="*/ 612569 w 1073065"/>
              <a:gd name="connsiteY13" fmla="*/ 489198 h 887153"/>
              <a:gd name="connsiteX14" fmla="*/ 374181 w 1073065"/>
              <a:gd name="connsiteY14" fmla="*/ 489198 h 887153"/>
              <a:gd name="connsiteX15" fmla="*/ 402667 w 1073065"/>
              <a:gd name="connsiteY15" fmla="*/ 517610 h 887153"/>
              <a:gd name="connsiteX16" fmla="*/ 402667 w 1073065"/>
              <a:gd name="connsiteY16" fmla="*/ 785490 h 887153"/>
              <a:gd name="connsiteX17" fmla="*/ 374181 w 1073065"/>
              <a:gd name="connsiteY17" fmla="*/ 813902 h 887153"/>
              <a:gd name="connsiteX18" fmla="*/ 345694 w 1073065"/>
              <a:gd name="connsiteY18" fmla="*/ 785490 h 887153"/>
              <a:gd name="connsiteX19" fmla="*/ 345694 w 1073065"/>
              <a:gd name="connsiteY19" fmla="*/ 517610 h 887153"/>
              <a:gd name="connsiteX20" fmla="*/ 374181 w 1073065"/>
              <a:gd name="connsiteY20" fmla="*/ 489198 h 887153"/>
              <a:gd name="connsiteX21" fmla="*/ 493910 w 1073065"/>
              <a:gd name="connsiteY21" fmla="*/ 415090 h 887153"/>
              <a:gd name="connsiteX22" fmla="*/ 522182 w 1073065"/>
              <a:gd name="connsiteY22" fmla="*/ 443515 h 887153"/>
              <a:gd name="connsiteX23" fmla="*/ 522182 w 1073065"/>
              <a:gd name="connsiteY23" fmla="*/ 858728 h 887153"/>
              <a:gd name="connsiteX24" fmla="*/ 493910 w 1073065"/>
              <a:gd name="connsiteY24" fmla="*/ 887153 h 887153"/>
              <a:gd name="connsiteX25" fmla="*/ 465637 w 1073065"/>
              <a:gd name="connsiteY25" fmla="*/ 858728 h 887153"/>
              <a:gd name="connsiteX26" fmla="*/ 465637 w 1073065"/>
              <a:gd name="connsiteY26" fmla="*/ 443515 h 887153"/>
              <a:gd name="connsiteX27" fmla="*/ 493910 w 1073065"/>
              <a:gd name="connsiteY27" fmla="*/ 415090 h 887153"/>
              <a:gd name="connsiteX28" fmla="*/ 702868 w 1073065"/>
              <a:gd name="connsiteY28" fmla="*/ 0 h 887153"/>
              <a:gd name="connsiteX29" fmla="*/ 855004 w 1073065"/>
              <a:gd name="connsiteY29" fmla="*/ 65987 h 887153"/>
              <a:gd name="connsiteX30" fmla="*/ 915858 w 1073065"/>
              <a:gd name="connsiteY30" fmla="*/ 219278 h 887153"/>
              <a:gd name="connsiteX31" fmla="*/ 915858 w 1073065"/>
              <a:gd name="connsiteY31" fmla="*/ 235521 h 887153"/>
              <a:gd name="connsiteX32" fmla="*/ 1011197 w 1073065"/>
              <a:gd name="connsiteY32" fmla="*/ 293386 h 887153"/>
              <a:gd name="connsiteX33" fmla="*/ 1073065 w 1073065"/>
              <a:gd name="connsiteY33" fmla="*/ 446678 h 887153"/>
              <a:gd name="connsiteX34" fmla="*/ 1011197 w 1073065"/>
              <a:gd name="connsiteY34" fmla="*/ 600985 h 887153"/>
              <a:gd name="connsiteX35" fmla="*/ 855004 w 1073065"/>
              <a:gd name="connsiteY35" fmla="*/ 666971 h 887153"/>
              <a:gd name="connsiteX36" fmla="*/ 808349 w 1073065"/>
              <a:gd name="connsiteY36" fmla="*/ 666971 h 887153"/>
              <a:gd name="connsiteX37" fmla="*/ 808349 w 1073065"/>
              <a:gd name="connsiteY37" fmla="*/ 606061 h 887153"/>
              <a:gd name="connsiteX38" fmla="*/ 855004 w 1073065"/>
              <a:gd name="connsiteY38" fmla="*/ 606061 h 887153"/>
              <a:gd name="connsiteX39" fmla="*/ 1012211 w 1073065"/>
              <a:gd name="connsiteY39" fmla="*/ 446678 h 887153"/>
              <a:gd name="connsiteX40" fmla="*/ 855004 w 1073065"/>
              <a:gd name="connsiteY40" fmla="*/ 288310 h 887153"/>
              <a:gd name="connsiteX41" fmla="*/ 842833 w 1073065"/>
              <a:gd name="connsiteY41" fmla="*/ 292371 h 887153"/>
              <a:gd name="connsiteX42" fmla="*/ 855004 w 1073065"/>
              <a:gd name="connsiteY42" fmla="*/ 219278 h 887153"/>
              <a:gd name="connsiteX43" fmla="*/ 702868 w 1073065"/>
              <a:gd name="connsiteY43" fmla="*/ 60911 h 887153"/>
              <a:gd name="connsiteX44" fmla="*/ 545661 w 1073065"/>
              <a:gd name="connsiteY44" fmla="*/ 202020 h 887153"/>
              <a:gd name="connsiteX45" fmla="*/ 431052 w 1073065"/>
              <a:gd name="connsiteY45" fmla="*/ 151261 h 887153"/>
              <a:gd name="connsiteX46" fmla="*/ 273845 w 1073065"/>
              <a:gd name="connsiteY46" fmla="*/ 301507 h 887153"/>
              <a:gd name="connsiteX47" fmla="*/ 218062 w 1073065"/>
              <a:gd name="connsiteY47" fmla="*/ 288310 h 887153"/>
              <a:gd name="connsiteX48" fmla="*/ 60855 w 1073065"/>
              <a:gd name="connsiteY48" fmla="*/ 446678 h 887153"/>
              <a:gd name="connsiteX49" fmla="*/ 218062 w 1073065"/>
              <a:gd name="connsiteY49" fmla="*/ 606061 h 887153"/>
              <a:gd name="connsiteX50" fmla="*/ 293115 w 1073065"/>
              <a:gd name="connsiteY50" fmla="*/ 606061 h 887153"/>
              <a:gd name="connsiteX51" fmla="*/ 293115 w 1073065"/>
              <a:gd name="connsiteY51" fmla="*/ 666971 h 887153"/>
              <a:gd name="connsiteX52" fmla="*/ 218062 w 1073065"/>
              <a:gd name="connsiteY52" fmla="*/ 666971 h 887153"/>
              <a:gd name="connsiteX53" fmla="*/ 64912 w 1073065"/>
              <a:gd name="connsiteY53" fmla="*/ 600985 h 887153"/>
              <a:gd name="connsiteX54" fmla="*/ 0 w 1073065"/>
              <a:gd name="connsiteY54" fmla="*/ 446678 h 887153"/>
              <a:gd name="connsiteX55" fmla="*/ 64912 w 1073065"/>
              <a:gd name="connsiteY55" fmla="*/ 292371 h 887153"/>
              <a:gd name="connsiteX56" fmla="*/ 218062 w 1073065"/>
              <a:gd name="connsiteY56" fmla="*/ 227400 h 887153"/>
              <a:gd name="connsiteX57" fmla="*/ 227190 w 1073065"/>
              <a:gd name="connsiteY57" fmla="*/ 227400 h 887153"/>
              <a:gd name="connsiteX58" fmla="*/ 279930 w 1073065"/>
              <a:gd name="connsiteY58" fmla="*/ 149231 h 887153"/>
              <a:gd name="connsiteX59" fmla="*/ 431052 w 1073065"/>
              <a:gd name="connsiteY59" fmla="*/ 90351 h 887153"/>
              <a:gd name="connsiteX60" fmla="*/ 515234 w 1073065"/>
              <a:gd name="connsiteY60" fmla="*/ 106594 h 887153"/>
              <a:gd name="connsiteX61" fmla="*/ 702868 w 1073065"/>
              <a:gd name="connsiteY61" fmla="*/ 0 h 887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073065" h="887153">
                <a:moveTo>
                  <a:pt x="731441" y="533748"/>
                </a:moveTo>
                <a:cubicBezTo>
                  <a:pt x="747719" y="533748"/>
                  <a:pt x="759927" y="545934"/>
                  <a:pt x="759927" y="562183"/>
                </a:cubicBezTo>
                <a:cubicBezTo>
                  <a:pt x="759927" y="562183"/>
                  <a:pt x="759927" y="562183"/>
                  <a:pt x="759927" y="740916"/>
                </a:cubicBezTo>
                <a:cubicBezTo>
                  <a:pt x="759927" y="756149"/>
                  <a:pt x="747719" y="769351"/>
                  <a:pt x="731441" y="769351"/>
                </a:cubicBezTo>
                <a:cubicBezTo>
                  <a:pt x="716180" y="769351"/>
                  <a:pt x="702954" y="756149"/>
                  <a:pt x="702954" y="740916"/>
                </a:cubicBezTo>
                <a:cubicBezTo>
                  <a:pt x="702954" y="740916"/>
                  <a:pt x="702954" y="740916"/>
                  <a:pt x="702954" y="562183"/>
                </a:cubicBezTo>
                <a:cubicBezTo>
                  <a:pt x="702954" y="545934"/>
                  <a:pt x="716180" y="533748"/>
                  <a:pt x="731441" y="533748"/>
                </a:cubicBezTo>
                <a:close/>
                <a:moveTo>
                  <a:pt x="612569" y="489198"/>
                </a:moveTo>
                <a:cubicBezTo>
                  <a:pt x="627715" y="489198"/>
                  <a:pt x="640841" y="501374"/>
                  <a:pt x="640841" y="517610"/>
                </a:cubicBezTo>
                <a:cubicBezTo>
                  <a:pt x="640841" y="517610"/>
                  <a:pt x="640841" y="517610"/>
                  <a:pt x="640841" y="785490"/>
                </a:cubicBezTo>
                <a:cubicBezTo>
                  <a:pt x="640841" y="800711"/>
                  <a:pt x="627715" y="813902"/>
                  <a:pt x="612569" y="813902"/>
                </a:cubicBezTo>
                <a:cubicBezTo>
                  <a:pt x="597423" y="813902"/>
                  <a:pt x="584296" y="800711"/>
                  <a:pt x="584296" y="785490"/>
                </a:cubicBezTo>
                <a:cubicBezTo>
                  <a:pt x="584296" y="785490"/>
                  <a:pt x="584296" y="785490"/>
                  <a:pt x="584296" y="517610"/>
                </a:cubicBezTo>
                <a:cubicBezTo>
                  <a:pt x="584296" y="501374"/>
                  <a:pt x="597423" y="489198"/>
                  <a:pt x="612569" y="489198"/>
                </a:cubicBezTo>
                <a:close/>
                <a:moveTo>
                  <a:pt x="374181" y="489198"/>
                </a:moveTo>
                <a:cubicBezTo>
                  <a:pt x="390459" y="489198"/>
                  <a:pt x="402667" y="501374"/>
                  <a:pt x="402667" y="517610"/>
                </a:cubicBezTo>
                <a:cubicBezTo>
                  <a:pt x="402667" y="517610"/>
                  <a:pt x="402667" y="517610"/>
                  <a:pt x="402667" y="785490"/>
                </a:cubicBezTo>
                <a:cubicBezTo>
                  <a:pt x="402667" y="800711"/>
                  <a:pt x="390459" y="813902"/>
                  <a:pt x="374181" y="813902"/>
                </a:cubicBezTo>
                <a:cubicBezTo>
                  <a:pt x="358920" y="813902"/>
                  <a:pt x="345694" y="800711"/>
                  <a:pt x="345694" y="785490"/>
                </a:cubicBezTo>
                <a:cubicBezTo>
                  <a:pt x="345694" y="785490"/>
                  <a:pt x="345694" y="785490"/>
                  <a:pt x="345694" y="517610"/>
                </a:cubicBezTo>
                <a:cubicBezTo>
                  <a:pt x="345694" y="501374"/>
                  <a:pt x="358920" y="489198"/>
                  <a:pt x="374181" y="489198"/>
                </a:cubicBezTo>
                <a:close/>
                <a:moveTo>
                  <a:pt x="493910" y="415090"/>
                </a:moveTo>
                <a:cubicBezTo>
                  <a:pt x="509056" y="415090"/>
                  <a:pt x="522182" y="428288"/>
                  <a:pt x="522182" y="443515"/>
                </a:cubicBezTo>
                <a:cubicBezTo>
                  <a:pt x="522182" y="443515"/>
                  <a:pt x="522182" y="443515"/>
                  <a:pt x="522182" y="858728"/>
                </a:cubicBezTo>
                <a:cubicBezTo>
                  <a:pt x="522182" y="873956"/>
                  <a:pt x="509056" y="887153"/>
                  <a:pt x="493910" y="887153"/>
                </a:cubicBezTo>
                <a:cubicBezTo>
                  <a:pt x="477754" y="887153"/>
                  <a:pt x="465637" y="873956"/>
                  <a:pt x="465637" y="858728"/>
                </a:cubicBezTo>
                <a:cubicBezTo>
                  <a:pt x="465637" y="858728"/>
                  <a:pt x="465637" y="858728"/>
                  <a:pt x="465637" y="443515"/>
                </a:cubicBezTo>
                <a:cubicBezTo>
                  <a:pt x="465637" y="428288"/>
                  <a:pt x="477754" y="415090"/>
                  <a:pt x="493910" y="415090"/>
                </a:cubicBezTo>
                <a:close/>
                <a:moveTo>
                  <a:pt x="702868" y="0"/>
                </a:moveTo>
                <a:cubicBezTo>
                  <a:pt x="759665" y="0"/>
                  <a:pt x="814434" y="23349"/>
                  <a:pt x="855004" y="65987"/>
                </a:cubicBezTo>
                <a:cubicBezTo>
                  <a:pt x="894559" y="107609"/>
                  <a:pt x="915858" y="162428"/>
                  <a:pt x="915858" y="219278"/>
                </a:cubicBezTo>
                <a:cubicBezTo>
                  <a:pt x="915858" y="225369"/>
                  <a:pt x="915858" y="230445"/>
                  <a:pt x="915858" y="235521"/>
                </a:cubicBezTo>
                <a:cubicBezTo>
                  <a:pt x="951357" y="245673"/>
                  <a:pt x="983812" y="264961"/>
                  <a:pt x="1011197" y="293386"/>
                </a:cubicBezTo>
                <a:cubicBezTo>
                  <a:pt x="1050752" y="333993"/>
                  <a:pt x="1073065" y="388813"/>
                  <a:pt x="1073065" y="446678"/>
                </a:cubicBezTo>
                <a:cubicBezTo>
                  <a:pt x="1073065" y="504543"/>
                  <a:pt x="1050752" y="559362"/>
                  <a:pt x="1011197" y="600985"/>
                </a:cubicBezTo>
                <a:cubicBezTo>
                  <a:pt x="969613" y="643622"/>
                  <a:pt x="914844" y="666971"/>
                  <a:pt x="855004" y="666971"/>
                </a:cubicBezTo>
                <a:cubicBezTo>
                  <a:pt x="855004" y="666971"/>
                  <a:pt x="855004" y="666971"/>
                  <a:pt x="808349" y="666971"/>
                </a:cubicBezTo>
                <a:cubicBezTo>
                  <a:pt x="808349" y="666971"/>
                  <a:pt x="808349" y="666971"/>
                  <a:pt x="808349" y="606061"/>
                </a:cubicBezTo>
                <a:cubicBezTo>
                  <a:pt x="855004" y="606061"/>
                  <a:pt x="855004" y="606061"/>
                  <a:pt x="855004" y="606061"/>
                </a:cubicBezTo>
                <a:cubicBezTo>
                  <a:pt x="944257" y="606061"/>
                  <a:pt x="1012211" y="532968"/>
                  <a:pt x="1012211" y="446678"/>
                </a:cubicBezTo>
                <a:cubicBezTo>
                  <a:pt x="1012211" y="361403"/>
                  <a:pt x="944257" y="288310"/>
                  <a:pt x="855004" y="288310"/>
                </a:cubicBezTo>
                <a:cubicBezTo>
                  <a:pt x="850947" y="288310"/>
                  <a:pt x="846890" y="288310"/>
                  <a:pt x="842833" y="292371"/>
                </a:cubicBezTo>
                <a:cubicBezTo>
                  <a:pt x="850947" y="271052"/>
                  <a:pt x="855004" y="245673"/>
                  <a:pt x="855004" y="219278"/>
                </a:cubicBezTo>
                <a:cubicBezTo>
                  <a:pt x="855004" y="134003"/>
                  <a:pt x="787050" y="60911"/>
                  <a:pt x="702868" y="60911"/>
                </a:cubicBezTo>
                <a:cubicBezTo>
                  <a:pt x="621729" y="60911"/>
                  <a:pt x="553775" y="124867"/>
                  <a:pt x="545661" y="202020"/>
                </a:cubicBezTo>
                <a:cubicBezTo>
                  <a:pt x="515234" y="168519"/>
                  <a:pt x="477707" y="151261"/>
                  <a:pt x="431052" y="151261"/>
                </a:cubicBezTo>
                <a:cubicBezTo>
                  <a:pt x="345856" y="151261"/>
                  <a:pt x="277902" y="215217"/>
                  <a:pt x="273845" y="301507"/>
                </a:cubicBezTo>
                <a:cubicBezTo>
                  <a:pt x="256603" y="292371"/>
                  <a:pt x="239361" y="288310"/>
                  <a:pt x="218062" y="288310"/>
                </a:cubicBezTo>
                <a:cubicBezTo>
                  <a:pt x="132866" y="288310"/>
                  <a:pt x="60855" y="361403"/>
                  <a:pt x="60855" y="446678"/>
                </a:cubicBezTo>
                <a:cubicBezTo>
                  <a:pt x="60855" y="532968"/>
                  <a:pt x="132866" y="606061"/>
                  <a:pt x="218062" y="606061"/>
                </a:cubicBezTo>
                <a:cubicBezTo>
                  <a:pt x="244432" y="606061"/>
                  <a:pt x="268774" y="606061"/>
                  <a:pt x="293115" y="606061"/>
                </a:cubicBezTo>
                <a:cubicBezTo>
                  <a:pt x="293115" y="606061"/>
                  <a:pt x="293115" y="606061"/>
                  <a:pt x="293115" y="666971"/>
                </a:cubicBezTo>
                <a:cubicBezTo>
                  <a:pt x="293115" y="666971"/>
                  <a:pt x="293115" y="666971"/>
                  <a:pt x="218062" y="666971"/>
                </a:cubicBezTo>
                <a:cubicBezTo>
                  <a:pt x="161264" y="666971"/>
                  <a:pt x="106495" y="643622"/>
                  <a:pt x="64912" y="600985"/>
                </a:cubicBezTo>
                <a:cubicBezTo>
                  <a:pt x="23328" y="559362"/>
                  <a:pt x="0" y="504543"/>
                  <a:pt x="0" y="446678"/>
                </a:cubicBezTo>
                <a:cubicBezTo>
                  <a:pt x="0" y="388813"/>
                  <a:pt x="23328" y="333993"/>
                  <a:pt x="64912" y="292371"/>
                </a:cubicBezTo>
                <a:cubicBezTo>
                  <a:pt x="106495" y="250749"/>
                  <a:pt x="161264" y="227400"/>
                  <a:pt x="218062" y="227400"/>
                </a:cubicBezTo>
                <a:cubicBezTo>
                  <a:pt x="221104" y="227400"/>
                  <a:pt x="224147" y="227400"/>
                  <a:pt x="227190" y="227400"/>
                </a:cubicBezTo>
                <a:cubicBezTo>
                  <a:pt x="239361" y="197959"/>
                  <a:pt x="256603" y="171565"/>
                  <a:pt x="279930" y="149231"/>
                </a:cubicBezTo>
                <a:cubicBezTo>
                  <a:pt x="320500" y="111669"/>
                  <a:pt x="373240" y="90351"/>
                  <a:pt x="431052" y="90351"/>
                </a:cubicBezTo>
                <a:cubicBezTo>
                  <a:pt x="460465" y="90351"/>
                  <a:pt x="489878" y="95427"/>
                  <a:pt x="515234" y="106594"/>
                </a:cubicBezTo>
                <a:cubicBezTo>
                  <a:pt x="554789" y="42637"/>
                  <a:pt x="624772" y="0"/>
                  <a:pt x="702868" y="0"/>
                </a:cubicBezTo>
                <a:close/>
              </a:path>
            </a:pathLst>
          </a:custGeom>
          <a:solidFill>
            <a:schemeClr val="tx1"/>
          </a:solidFill>
          <a:ln>
            <a:noFill/>
          </a:ln>
          <a:extLst/>
        </p:spPr>
        <p:txBody>
          <a:bodyPr vert="horz" wrap="square" lIns="87857" tIns="43929" rIns="87857" bIns="43929" numCol="1" anchor="t" anchorCtr="0" compatLnSpc="1">
            <a:prstTxWarp prst="textNoShape">
              <a:avLst/>
            </a:prstTxWarp>
            <a:noAutofit/>
          </a:bodyPr>
          <a:lstStyle/>
          <a:p>
            <a:pPr defTabSz="914367"/>
            <a:endParaRPr lang="en-US" sz="1729">
              <a:solidFill>
                <a:srgbClr val="FFFFFF"/>
              </a:solidFill>
              <a:latin typeface="Segoe UI"/>
            </a:endParaRPr>
          </a:p>
        </p:txBody>
      </p:sp>
      <p:sp>
        <p:nvSpPr>
          <p:cNvPr id="14" name="Rectangle 13"/>
          <p:cNvSpPr/>
          <p:nvPr/>
        </p:nvSpPr>
        <p:spPr>
          <a:xfrm>
            <a:off x="5004494" y="4473130"/>
            <a:ext cx="3118654" cy="1976922"/>
          </a:xfrm>
          <a:prstGeom prst="rect">
            <a:avLst/>
          </a:prstGeom>
        </p:spPr>
        <p:txBody>
          <a:bodyPr wrap="square" anchor="ctr">
            <a:noAutofit/>
          </a:bodyPr>
          <a:lstStyle/>
          <a:p>
            <a:pPr algn="ctr" defTabSz="914367"/>
            <a:r>
              <a:rPr lang="en-US" sz="4313" spc="-100">
                <a:ln w="3175">
                  <a:noFill/>
                </a:ln>
                <a:gradFill>
                  <a:gsLst>
                    <a:gs pos="1250">
                      <a:srgbClr val="FFFFFF"/>
                    </a:gs>
                    <a:gs pos="100000">
                      <a:srgbClr val="FFFFFF"/>
                    </a:gs>
                  </a:gsLst>
                  <a:lin ang="5400000" scaled="0"/>
                </a:gradFill>
                <a:latin typeface="Segoe UI Light"/>
                <a:cs typeface="Segoe UI" pitchFamily="34" charset="0"/>
              </a:rPr>
              <a:t>On-Premises</a:t>
            </a:r>
          </a:p>
        </p:txBody>
      </p:sp>
      <p:sp>
        <p:nvSpPr>
          <p:cNvPr id="22" name="Freeform 58"/>
          <p:cNvSpPr/>
          <p:nvPr/>
        </p:nvSpPr>
        <p:spPr bwMode="auto">
          <a:xfrm>
            <a:off x="4068852" y="4810282"/>
            <a:ext cx="773503" cy="1404196"/>
          </a:xfrm>
          <a:custGeom>
            <a:avLst/>
            <a:gdLst/>
            <a:ahLst/>
            <a:cxnLst/>
            <a:rect l="l" t="t" r="r" b="b"/>
            <a:pathLst>
              <a:path w="2021693" h="3693642">
                <a:moveTo>
                  <a:pt x="93735" y="2232665"/>
                </a:moveTo>
                <a:lnTo>
                  <a:pt x="93735" y="3406187"/>
                </a:lnTo>
                <a:lnTo>
                  <a:pt x="1217425" y="3603020"/>
                </a:lnTo>
                <a:lnTo>
                  <a:pt x="1217425" y="2294954"/>
                </a:lnTo>
                <a:close/>
                <a:moveTo>
                  <a:pt x="96227" y="1906272"/>
                </a:moveTo>
                <a:lnTo>
                  <a:pt x="96227" y="2150444"/>
                </a:lnTo>
                <a:lnTo>
                  <a:pt x="1224900" y="2195292"/>
                </a:lnTo>
                <a:lnTo>
                  <a:pt x="1224900" y="1938662"/>
                </a:lnTo>
                <a:close/>
                <a:moveTo>
                  <a:pt x="1229883" y="1574895"/>
                </a:moveTo>
                <a:lnTo>
                  <a:pt x="96227" y="1582370"/>
                </a:lnTo>
                <a:lnTo>
                  <a:pt x="96227" y="1824051"/>
                </a:lnTo>
                <a:lnTo>
                  <a:pt x="1229883" y="1839000"/>
                </a:lnTo>
                <a:close/>
                <a:moveTo>
                  <a:pt x="1232375" y="1211129"/>
                </a:moveTo>
                <a:lnTo>
                  <a:pt x="98718" y="1255977"/>
                </a:lnTo>
                <a:lnTo>
                  <a:pt x="98718" y="1495166"/>
                </a:lnTo>
                <a:lnTo>
                  <a:pt x="1232375" y="1475233"/>
                </a:lnTo>
                <a:close/>
                <a:moveTo>
                  <a:pt x="1237358" y="847362"/>
                </a:moveTo>
                <a:lnTo>
                  <a:pt x="101210" y="937058"/>
                </a:lnTo>
                <a:lnTo>
                  <a:pt x="101210" y="1178738"/>
                </a:lnTo>
                <a:lnTo>
                  <a:pt x="1229883" y="1116450"/>
                </a:lnTo>
                <a:close/>
                <a:moveTo>
                  <a:pt x="1232375" y="491070"/>
                </a:moveTo>
                <a:lnTo>
                  <a:pt x="98718" y="608173"/>
                </a:lnTo>
                <a:lnTo>
                  <a:pt x="98718" y="857328"/>
                </a:lnTo>
                <a:lnTo>
                  <a:pt x="1234866" y="755174"/>
                </a:lnTo>
                <a:cubicBezTo>
                  <a:pt x="1234036" y="667139"/>
                  <a:pt x="1233205" y="579105"/>
                  <a:pt x="1232375" y="491070"/>
                </a:cubicBezTo>
                <a:close/>
                <a:moveTo>
                  <a:pt x="1234866" y="122320"/>
                </a:moveTo>
                <a:lnTo>
                  <a:pt x="103701" y="284271"/>
                </a:lnTo>
                <a:lnTo>
                  <a:pt x="108684" y="525951"/>
                </a:lnTo>
                <a:lnTo>
                  <a:pt x="1234866" y="386424"/>
                </a:lnTo>
                <a:close/>
                <a:moveTo>
                  <a:pt x="1364857" y="0"/>
                </a:moveTo>
                <a:lnTo>
                  <a:pt x="2021693" y="255913"/>
                </a:lnTo>
                <a:lnTo>
                  <a:pt x="2021693" y="3395082"/>
                </a:lnTo>
                <a:lnTo>
                  <a:pt x="1339265" y="3693642"/>
                </a:lnTo>
                <a:lnTo>
                  <a:pt x="0" y="3463325"/>
                </a:lnTo>
                <a:cubicBezTo>
                  <a:pt x="5685" y="2371440"/>
                  <a:pt x="11374" y="1279555"/>
                  <a:pt x="17059" y="18767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1765" spc="-49"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0" name="Rectangle: Rounded Corners 13"/>
          <p:cNvSpPr/>
          <p:nvPr/>
        </p:nvSpPr>
        <p:spPr bwMode="auto">
          <a:xfrm>
            <a:off x="269241" y="1368881"/>
            <a:ext cx="11655840" cy="5368187"/>
          </a:xfrm>
          <a:prstGeom prst="roundRect">
            <a:avLst>
              <a:gd name="adj" fmla="val 2487"/>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4705">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7712295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750"/>
                                        <p:tgtEl>
                                          <p:spTgt spid="21"/>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750"/>
                                        <p:tgtEl>
                                          <p:spTgt spid="14"/>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1" grpId="0" animBg="1"/>
      <p:bldP spid="14"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t>Hybrid Cloud requires consistency</a:t>
            </a:r>
          </a:p>
        </p:txBody>
      </p:sp>
      <p:sp>
        <p:nvSpPr>
          <p:cNvPr id="5" name="Rectangle 4"/>
          <p:cNvSpPr/>
          <p:nvPr/>
        </p:nvSpPr>
        <p:spPr bwMode="auto">
          <a:xfrm>
            <a:off x="836090" y="3168267"/>
            <a:ext cx="2309403" cy="1808158"/>
          </a:xfrm>
          <a:prstGeom prst="rect">
            <a:avLst/>
          </a:prstGeom>
          <a:solidFill>
            <a:srgbClr val="002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698" fontAlgn="base">
              <a:lnSpc>
                <a:spcPct val="90000"/>
              </a:lnSpc>
              <a:spcBef>
                <a:spcPct val="0"/>
              </a:spcBef>
              <a:spcAft>
                <a:spcPct val="0"/>
              </a:spcAft>
              <a:defRPr/>
            </a:pPr>
            <a:r>
              <a:rPr lang="en-US" sz="2353">
                <a:solidFill>
                  <a:srgbClr val="FFFFFF"/>
                </a:solidFill>
                <a:latin typeface="Segoe UI Light"/>
              </a:rPr>
              <a:t>Common Identity</a:t>
            </a:r>
          </a:p>
        </p:txBody>
      </p:sp>
      <p:sp>
        <p:nvSpPr>
          <p:cNvPr id="6" name="Rectangle 5"/>
          <p:cNvSpPr/>
          <p:nvPr/>
        </p:nvSpPr>
        <p:spPr bwMode="auto">
          <a:xfrm>
            <a:off x="3595809" y="3168267"/>
            <a:ext cx="2309403" cy="1808158"/>
          </a:xfrm>
          <a:prstGeom prst="rect">
            <a:avLst/>
          </a:prstGeom>
          <a:solidFill>
            <a:srgbClr val="002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698" fontAlgn="base">
              <a:lnSpc>
                <a:spcPct val="90000"/>
              </a:lnSpc>
              <a:spcBef>
                <a:spcPct val="0"/>
              </a:spcBef>
              <a:spcAft>
                <a:spcPct val="0"/>
              </a:spcAft>
              <a:defRPr/>
            </a:pPr>
            <a:r>
              <a:rPr lang="en-US" sz="2353">
                <a:solidFill>
                  <a:srgbClr val="FFFFFF"/>
                </a:solidFill>
                <a:latin typeface="Segoe UI Light"/>
              </a:rPr>
              <a:t>Integrated Management and Security</a:t>
            </a:r>
          </a:p>
        </p:txBody>
      </p:sp>
      <p:sp>
        <p:nvSpPr>
          <p:cNvPr id="7" name="Rectangle 6"/>
          <p:cNvSpPr/>
          <p:nvPr/>
        </p:nvSpPr>
        <p:spPr bwMode="auto">
          <a:xfrm>
            <a:off x="6355528" y="3168267"/>
            <a:ext cx="2309403" cy="1808158"/>
          </a:xfrm>
          <a:prstGeom prst="rect">
            <a:avLst/>
          </a:prstGeom>
          <a:solidFill>
            <a:srgbClr val="002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698" fontAlgn="base">
              <a:lnSpc>
                <a:spcPct val="90000"/>
              </a:lnSpc>
              <a:spcBef>
                <a:spcPct val="0"/>
              </a:spcBef>
              <a:spcAft>
                <a:spcPct val="0"/>
              </a:spcAft>
              <a:defRPr/>
            </a:pPr>
            <a:r>
              <a:rPr lang="en-US" sz="2353">
                <a:solidFill>
                  <a:srgbClr val="FFFFFF"/>
                </a:solidFill>
                <a:latin typeface="Segoe UI Light"/>
              </a:rPr>
              <a:t>Consistent Data Platform</a:t>
            </a:r>
          </a:p>
        </p:txBody>
      </p:sp>
      <p:sp>
        <p:nvSpPr>
          <p:cNvPr id="8" name="Rectangle 7"/>
          <p:cNvSpPr/>
          <p:nvPr/>
        </p:nvSpPr>
        <p:spPr bwMode="auto">
          <a:xfrm>
            <a:off x="9115248" y="3168267"/>
            <a:ext cx="2309403" cy="1808158"/>
          </a:xfrm>
          <a:prstGeom prst="rect">
            <a:avLst/>
          </a:prstGeom>
          <a:solidFill>
            <a:srgbClr val="00205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698" fontAlgn="base">
              <a:lnSpc>
                <a:spcPct val="90000"/>
              </a:lnSpc>
              <a:spcBef>
                <a:spcPct val="0"/>
              </a:spcBef>
              <a:spcAft>
                <a:spcPct val="0"/>
              </a:spcAft>
              <a:defRPr/>
            </a:pPr>
            <a:r>
              <a:rPr lang="en-US" sz="2353">
                <a:solidFill>
                  <a:srgbClr val="FFFFFF"/>
                </a:solidFill>
                <a:latin typeface="Segoe UI Light"/>
              </a:rPr>
              <a:t>Unified Development and DevOps</a:t>
            </a:r>
          </a:p>
        </p:txBody>
      </p:sp>
      <p:sp>
        <p:nvSpPr>
          <p:cNvPr id="10" name="Rectangle: Rounded Corners 13"/>
          <p:cNvSpPr/>
          <p:nvPr/>
        </p:nvSpPr>
        <p:spPr bwMode="auto">
          <a:xfrm>
            <a:off x="269241" y="1368881"/>
            <a:ext cx="11655840" cy="5368187"/>
          </a:xfrm>
          <a:prstGeom prst="roundRect">
            <a:avLst>
              <a:gd name="adj" fmla="val 2487"/>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4705">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280729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1" name="Straight Arrow Connector 120"/>
          <p:cNvCxnSpPr/>
          <p:nvPr/>
        </p:nvCxnSpPr>
        <p:spPr>
          <a:xfrm>
            <a:off x="4749730" y="2746186"/>
            <a:ext cx="0" cy="2627409"/>
          </a:xfrm>
          <a:prstGeom prst="straightConnector1">
            <a:avLst/>
          </a:prstGeom>
          <a:ln w="381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20" name="Cylinder 19"/>
          <p:cNvSpPr/>
          <p:nvPr/>
        </p:nvSpPr>
        <p:spPr bwMode="auto">
          <a:xfrm>
            <a:off x="7203245" y="5401509"/>
            <a:ext cx="605554" cy="628830"/>
          </a:xfrm>
          <a:prstGeom prst="can">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 name="Group 1"/>
          <p:cNvGrpSpPr>
            <a:grpSpLocks noChangeAspect="1"/>
          </p:cNvGrpSpPr>
          <p:nvPr/>
        </p:nvGrpSpPr>
        <p:grpSpPr>
          <a:xfrm>
            <a:off x="1774152" y="5456790"/>
            <a:ext cx="433279" cy="573550"/>
            <a:chOff x="2989197" y="3117304"/>
            <a:chExt cx="172645" cy="220603"/>
          </a:xfrm>
          <a:noFill/>
        </p:grpSpPr>
        <p:sp>
          <p:nvSpPr>
            <p:cNvPr id="21" name="Oval 5"/>
            <p:cNvSpPr>
              <a:spLocks noChangeArrowheads="1"/>
            </p:cNvSpPr>
            <p:nvPr/>
          </p:nvSpPr>
          <p:spPr bwMode="auto">
            <a:xfrm>
              <a:off x="3008379" y="3117304"/>
              <a:ext cx="134280" cy="134280"/>
            </a:xfrm>
            <a:prstGeom prst="ellipse">
              <a:avLst/>
            </a:pr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2" name="Freeform 6"/>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grpSp>
        <p:nvGrpSpPr>
          <p:cNvPr id="23" name="Group 22"/>
          <p:cNvGrpSpPr/>
          <p:nvPr/>
        </p:nvGrpSpPr>
        <p:grpSpPr>
          <a:xfrm>
            <a:off x="1775476" y="2087093"/>
            <a:ext cx="430629" cy="570041"/>
            <a:chOff x="2989197" y="3117304"/>
            <a:chExt cx="172645" cy="220603"/>
          </a:xfrm>
          <a:noFill/>
        </p:grpSpPr>
        <p:sp>
          <p:nvSpPr>
            <p:cNvPr id="24" name="Oval 5"/>
            <p:cNvSpPr>
              <a:spLocks noChangeArrowheads="1"/>
            </p:cNvSpPr>
            <p:nvPr/>
          </p:nvSpPr>
          <p:spPr bwMode="auto">
            <a:xfrm>
              <a:off x="3008379" y="3117304"/>
              <a:ext cx="134280" cy="134280"/>
            </a:xfrm>
            <a:prstGeom prst="ellipse">
              <a:avLst/>
            </a:pr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sp>
          <p:nvSpPr>
            <p:cNvPr id="25" name="Freeform 6"/>
            <p:cNvSpPr>
              <a:spLocks/>
            </p:cNvSpPr>
            <p:nvPr/>
          </p:nvSpPr>
          <p:spPr bwMode="auto">
            <a:xfrm>
              <a:off x="2989197" y="3251584"/>
              <a:ext cx="172645" cy="86323"/>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8"/>
                    <a:pt x="31" y="0"/>
                    <a:pt x="20" y="0"/>
                  </a:cubicBezTo>
                  <a:cubicBezTo>
                    <a:pt x="9" y="0"/>
                    <a:pt x="0" y="8"/>
                    <a:pt x="0" y="20"/>
                  </a:cubicBezTo>
                </a:path>
              </a:pathLst>
            </a:custGeom>
            <a:grpFill/>
            <a:ln w="381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9592" tIns="44796" rIns="89592" bIns="44796" numCol="1" anchor="t" anchorCtr="0" compatLnSpc="1">
              <a:prstTxWarp prst="textNoShape">
                <a:avLst/>
              </a:prstTxWarp>
            </a:bodyPr>
            <a:lstStyle/>
            <a:p>
              <a:pPr defTabSz="895698">
                <a:defRPr/>
              </a:pPr>
              <a:endParaRPr lang="en-US" sz="1765" kern="0">
                <a:solidFill>
                  <a:sysClr val="windowText" lastClr="000000"/>
                </a:solidFill>
                <a:latin typeface="Segoe UI"/>
              </a:endParaRPr>
            </a:p>
          </p:txBody>
        </p:sp>
      </p:grpSp>
      <p:cxnSp>
        <p:nvCxnSpPr>
          <p:cNvPr id="4" name="Straight Arrow Connector 3"/>
          <p:cNvCxnSpPr/>
          <p:nvPr/>
        </p:nvCxnSpPr>
        <p:spPr>
          <a:xfrm flipV="1">
            <a:off x="7506021" y="2794262"/>
            <a:ext cx="0" cy="2526890"/>
          </a:xfrm>
          <a:prstGeom prst="straightConnector1">
            <a:avLst/>
          </a:prstGeom>
          <a:ln w="38100">
            <a:solidFill>
              <a:schemeClr val="tx1"/>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990791" y="2710338"/>
            <a:ext cx="0" cy="2627409"/>
          </a:xfrm>
          <a:prstGeom prst="straightConnector1">
            <a:avLst/>
          </a:prstGeom>
          <a:ln w="381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141049" y="1394191"/>
            <a:ext cx="1699485" cy="633625"/>
          </a:xfrm>
          <a:prstGeom prst="rect">
            <a:avLst/>
          </a:prstGeom>
        </p:spPr>
        <p:txBody>
          <a:bodyPr wrap="square">
            <a:spAutoFit/>
          </a:bodyPr>
          <a:lstStyle/>
          <a:p>
            <a:pPr algn="ctr" defTabSz="914016">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Azure Active Directory</a:t>
            </a:r>
            <a:endParaRPr lang="en-US" sz="1765">
              <a:solidFill>
                <a:srgbClr val="FFFFFF"/>
              </a:solidFill>
              <a:latin typeface="Segoe UI"/>
            </a:endParaRPr>
          </a:p>
        </p:txBody>
      </p:sp>
      <p:sp>
        <p:nvSpPr>
          <p:cNvPr id="30" name="Rectangle 29"/>
          <p:cNvSpPr/>
          <p:nvPr/>
        </p:nvSpPr>
        <p:spPr>
          <a:xfrm>
            <a:off x="6656280" y="6037843"/>
            <a:ext cx="1699485" cy="362072"/>
          </a:xfrm>
          <a:prstGeom prst="rect">
            <a:avLst/>
          </a:prstGeom>
        </p:spPr>
        <p:txBody>
          <a:bodyPr wrap="square">
            <a:spAutoFit/>
          </a:bodyPr>
          <a:lstStyle/>
          <a:p>
            <a:pPr algn="ctr" defTabSz="914016">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SQL Server</a:t>
            </a:r>
            <a:endParaRPr lang="en-US" sz="1765">
              <a:solidFill>
                <a:srgbClr val="FFFFFF"/>
              </a:solidFill>
              <a:latin typeface="Segoe UI"/>
            </a:endParaRPr>
          </a:p>
        </p:txBody>
      </p:sp>
      <p:sp>
        <p:nvSpPr>
          <p:cNvPr id="31" name="Rectangle 30"/>
          <p:cNvSpPr/>
          <p:nvPr/>
        </p:nvSpPr>
        <p:spPr>
          <a:xfrm>
            <a:off x="1141049" y="6103443"/>
            <a:ext cx="1699485" cy="633625"/>
          </a:xfrm>
          <a:prstGeom prst="rect">
            <a:avLst/>
          </a:prstGeom>
        </p:spPr>
        <p:txBody>
          <a:bodyPr wrap="square">
            <a:spAutoFit/>
          </a:bodyPr>
          <a:lstStyle/>
          <a:p>
            <a:pPr algn="ctr" defTabSz="914016">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Active </a:t>
            </a:r>
          </a:p>
          <a:p>
            <a:pPr algn="ctr" defTabSz="914016">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Directory</a:t>
            </a:r>
            <a:endParaRPr lang="en-US" sz="1765">
              <a:solidFill>
                <a:srgbClr val="FFFFFF"/>
              </a:solidFill>
              <a:latin typeface="Segoe UI"/>
            </a:endParaRPr>
          </a:p>
        </p:txBody>
      </p:sp>
      <p:sp>
        <p:nvSpPr>
          <p:cNvPr id="32" name="Rectangle 31"/>
          <p:cNvSpPr/>
          <p:nvPr/>
        </p:nvSpPr>
        <p:spPr>
          <a:xfrm>
            <a:off x="6656280" y="1394191"/>
            <a:ext cx="1699485" cy="633625"/>
          </a:xfrm>
          <a:prstGeom prst="rect">
            <a:avLst/>
          </a:prstGeom>
        </p:spPr>
        <p:txBody>
          <a:bodyPr wrap="square">
            <a:spAutoFit/>
          </a:bodyPr>
          <a:lstStyle/>
          <a:p>
            <a:pPr algn="ctr" defTabSz="914016">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Azure </a:t>
            </a:r>
          </a:p>
          <a:p>
            <a:pPr algn="ctr" defTabSz="914016">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data services</a:t>
            </a:r>
            <a:endParaRPr lang="en-US" sz="1765">
              <a:solidFill>
                <a:srgbClr val="FFFFFF"/>
              </a:solidFill>
              <a:latin typeface="Segoe UI"/>
            </a:endParaRPr>
          </a:p>
        </p:txBody>
      </p:sp>
      <p:cxnSp>
        <p:nvCxnSpPr>
          <p:cNvPr id="33" name="Straight Arrow Connector 32"/>
          <p:cNvCxnSpPr/>
          <p:nvPr/>
        </p:nvCxnSpPr>
        <p:spPr>
          <a:xfrm flipV="1">
            <a:off x="10269949" y="2713835"/>
            <a:ext cx="0" cy="2627409"/>
          </a:xfrm>
          <a:prstGeom prst="straightConnector1">
            <a:avLst/>
          </a:prstGeom>
          <a:ln w="38100">
            <a:solidFill>
              <a:schemeClr val="tx1"/>
            </a:solidFill>
            <a:headEnd type="triangle" w="lg" len="sm"/>
            <a:tailEnd type="triangle" w="lg" len="sm"/>
          </a:ln>
        </p:spPr>
        <p:style>
          <a:lnRef idx="1">
            <a:schemeClr val="accent1"/>
          </a:lnRef>
          <a:fillRef idx="0">
            <a:schemeClr val="accent1"/>
          </a:fillRef>
          <a:effectRef idx="0">
            <a:schemeClr val="accent1"/>
          </a:effectRef>
          <a:fontRef idx="minor">
            <a:schemeClr val="tx1"/>
          </a:fontRef>
        </p:style>
      </p:cxnSp>
      <p:sp>
        <p:nvSpPr>
          <p:cNvPr id="35" name="Freeform 5"/>
          <p:cNvSpPr>
            <a:spLocks noChangeAspect="1"/>
          </p:cNvSpPr>
          <p:nvPr/>
        </p:nvSpPr>
        <p:spPr bwMode="auto">
          <a:xfrm>
            <a:off x="9865150" y="2090709"/>
            <a:ext cx="809598" cy="562810"/>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41275">
            <a:solidFill>
              <a:schemeClr val="tx1"/>
            </a:solidFill>
          </a:ln>
        </p:spPr>
        <p:txBody>
          <a:bodyPr vert="horz" wrap="square" lIns="86128" tIns="43063" rIns="86128" bIns="43063" numCol="1" anchor="t" anchorCtr="0" compatLnSpc="1">
            <a:prstTxWarp prst="textNoShape">
              <a:avLst/>
            </a:prstTxWarp>
          </a:bodyPr>
          <a:lstStyle/>
          <a:p>
            <a:pPr algn="ctr" defTabSz="861096">
              <a:defRPr/>
            </a:pPr>
            <a:endParaRPr lang="en-US" sz="2745" kern="0">
              <a:gradFill>
                <a:gsLst>
                  <a:gs pos="17699">
                    <a:srgbClr val="B4009E"/>
                  </a:gs>
                  <a:gs pos="100000">
                    <a:srgbClr val="B4009E"/>
                  </a:gs>
                </a:gsLst>
                <a:lin ang="5400000" scaled="1"/>
              </a:gradFill>
              <a:latin typeface="Segoe UI Light"/>
            </a:endParaRPr>
          </a:p>
        </p:txBody>
      </p:sp>
      <p:sp>
        <p:nvSpPr>
          <p:cNvPr id="36" name="Rectangle 35"/>
          <p:cNvSpPr/>
          <p:nvPr/>
        </p:nvSpPr>
        <p:spPr bwMode="auto">
          <a:xfrm>
            <a:off x="9865150" y="5414405"/>
            <a:ext cx="809598" cy="681038"/>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Rectangle 36"/>
          <p:cNvSpPr/>
          <p:nvPr/>
        </p:nvSpPr>
        <p:spPr>
          <a:xfrm>
            <a:off x="9420207" y="1394190"/>
            <a:ext cx="1699485" cy="362072"/>
          </a:xfrm>
          <a:prstGeom prst="rect">
            <a:avLst/>
          </a:prstGeom>
        </p:spPr>
        <p:txBody>
          <a:bodyPr wrap="square" anchor="ctr">
            <a:spAutoFit/>
          </a:bodyPr>
          <a:lstStyle/>
          <a:p>
            <a:pPr algn="ctr" defTabSz="914016">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Azure services</a:t>
            </a:r>
          </a:p>
        </p:txBody>
      </p:sp>
      <p:sp>
        <p:nvSpPr>
          <p:cNvPr id="38" name="Freeform 5"/>
          <p:cNvSpPr>
            <a:spLocks noChangeAspect="1"/>
          </p:cNvSpPr>
          <p:nvPr/>
        </p:nvSpPr>
        <p:spPr bwMode="auto">
          <a:xfrm>
            <a:off x="9982331" y="5545139"/>
            <a:ext cx="575238" cy="399889"/>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noFill/>
          <a:ln w="41275">
            <a:solidFill>
              <a:schemeClr val="tx1"/>
            </a:solidFill>
          </a:ln>
        </p:spPr>
        <p:txBody>
          <a:bodyPr vert="horz" wrap="square" lIns="86128" tIns="43063" rIns="86128" bIns="43063" numCol="1" anchor="t" anchorCtr="0" compatLnSpc="1">
            <a:prstTxWarp prst="textNoShape">
              <a:avLst/>
            </a:prstTxWarp>
          </a:bodyPr>
          <a:lstStyle/>
          <a:p>
            <a:pPr algn="ctr" defTabSz="861096">
              <a:defRPr/>
            </a:pPr>
            <a:endParaRPr lang="en-US" sz="2745" kern="0">
              <a:gradFill>
                <a:gsLst>
                  <a:gs pos="17699">
                    <a:srgbClr val="B4009E"/>
                  </a:gs>
                  <a:gs pos="100000">
                    <a:srgbClr val="B4009E"/>
                  </a:gs>
                </a:gsLst>
                <a:lin ang="5400000" scaled="1"/>
              </a:gradFill>
              <a:latin typeface="Segoe UI Light"/>
            </a:endParaRPr>
          </a:p>
        </p:txBody>
      </p:sp>
      <p:sp>
        <p:nvSpPr>
          <p:cNvPr id="40" name="Rectangle 39"/>
          <p:cNvSpPr/>
          <p:nvPr/>
        </p:nvSpPr>
        <p:spPr>
          <a:xfrm>
            <a:off x="9267726" y="6114104"/>
            <a:ext cx="2004445" cy="362072"/>
          </a:xfrm>
          <a:prstGeom prst="rect">
            <a:avLst/>
          </a:prstGeom>
        </p:spPr>
        <p:txBody>
          <a:bodyPr wrap="square">
            <a:spAutoFit/>
          </a:bodyPr>
          <a:lstStyle/>
          <a:p>
            <a:pPr algn="ctr" defTabSz="914016">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Azure </a:t>
            </a:r>
            <a:r>
              <a:rPr lang="en-US" sz="1765">
                <a:gradFill>
                  <a:gsLst>
                    <a:gs pos="0">
                      <a:srgbClr val="FFFFFF"/>
                    </a:gs>
                    <a:gs pos="100000">
                      <a:srgbClr val="FFFFFF"/>
                    </a:gs>
                  </a:gsLst>
                  <a:lin ang="5400000" scaled="0"/>
                </a:gradFill>
                <a:latin typeface="Segoe UI"/>
                <a:cs typeface="Segoe UI" pitchFamily="34" charset="0"/>
              </a:rPr>
              <a:t>Stack</a:t>
            </a:r>
            <a:endParaRPr lang="en-US" sz="1765">
              <a:solidFill>
                <a:srgbClr val="FFFFFF"/>
              </a:solidFill>
              <a:latin typeface="Segoe UI"/>
            </a:endParaRPr>
          </a:p>
        </p:txBody>
      </p:sp>
      <p:sp>
        <p:nvSpPr>
          <p:cNvPr id="41" name="Title 40"/>
          <p:cNvSpPr>
            <a:spLocks noGrp="1"/>
          </p:cNvSpPr>
          <p:nvPr>
            <p:ph type="title" idx="4294967295"/>
          </p:nvPr>
        </p:nvSpPr>
        <p:spPr/>
        <p:txBody>
          <a:bodyPr/>
          <a:lstStyle/>
          <a:p>
            <a:r>
              <a:rPr lang="en-US" sz="4313"/>
              <a:t>Microsoft Azure: The consistent Hybrid Cloud</a:t>
            </a:r>
            <a:endParaRPr lang="en-US" sz="4400"/>
          </a:p>
        </p:txBody>
      </p:sp>
      <p:sp>
        <p:nvSpPr>
          <p:cNvPr id="43" name="Rectangle 42"/>
          <p:cNvSpPr/>
          <p:nvPr/>
        </p:nvSpPr>
        <p:spPr>
          <a:xfrm>
            <a:off x="3539224" y="1394191"/>
            <a:ext cx="2353780" cy="633625"/>
          </a:xfrm>
          <a:prstGeom prst="rect">
            <a:avLst/>
          </a:prstGeom>
        </p:spPr>
        <p:txBody>
          <a:bodyPr wrap="square" anchor="ctr">
            <a:spAutoFit/>
          </a:bodyPr>
          <a:lstStyle/>
          <a:p>
            <a:pPr algn="ctr" defTabSz="914016">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Azure management and security</a:t>
            </a:r>
            <a:endParaRPr lang="en-US" sz="1765">
              <a:solidFill>
                <a:srgbClr val="FFFFFF"/>
              </a:solidFill>
              <a:latin typeface="Segoe UI"/>
            </a:endParaRPr>
          </a:p>
        </p:txBody>
      </p:sp>
      <p:grpSp>
        <p:nvGrpSpPr>
          <p:cNvPr id="7" name="Group 6"/>
          <p:cNvGrpSpPr/>
          <p:nvPr/>
        </p:nvGrpSpPr>
        <p:grpSpPr>
          <a:xfrm>
            <a:off x="4418856" y="2130587"/>
            <a:ext cx="661747" cy="556663"/>
            <a:chOff x="1453655" y="2514411"/>
            <a:chExt cx="489783" cy="412007"/>
          </a:xfrm>
        </p:grpSpPr>
        <p:sp>
          <p:nvSpPr>
            <p:cNvPr id="42" name="Rectangle 41"/>
            <p:cNvSpPr/>
            <p:nvPr/>
          </p:nvSpPr>
          <p:spPr bwMode="auto">
            <a:xfrm>
              <a:off x="1453655" y="2514411"/>
              <a:ext cx="489783" cy="412007"/>
            </a:xfrm>
            <a:prstGeom prst="rect">
              <a:avLst/>
            </a:prstGeom>
            <a:solidFill>
              <a:srgbClr val="0B7ACE"/>
            </a:solid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7" name="Group 46"/>
            <p:cNvGrpSpPr/>
            <p:nvPr/>
          </p:nvGrpSpPr>
          <p:grpSpPr>
            <a:xfrm>
              <a:off x="1602174" y="2574920"/>
              <a:ext cx="208799" cy="296154"/>
              <a:chOff x="6141433" y="2184400"/>
              <a:chExt cx="1838910" cy="2608262"/>
            </a:xfrm>
            <a:solidFill>
              <a:srgbClr val="002060"/>
            </a:solidFill>
          </p:grpSpPr>
          <p:sp>
            <p:nvSpPr>
              <p:cNvPr id="48" name="Freeform 95"/>
              <p:cNvSpPr/>
              <p:nvPr/>
            </p:nvSpPr>
            <p:spPr bwMode="auto">
              <a:xfrm>
                <a:off x="7107219" y="2184400"/>
                <a:ext cx="873124" cy="2608262"/>
              </a:xfrm>
              <a:custGeom>
                <a:avLst/>
                <a:gdLst>
                  <a:gd name="connsiteX0" fmla="*/ 436562 w 873124"/>
                  <a:gd name="connsiteY0" fmla="*/ 0 h 2608262"/>
                  <a:gd name="connsiteX1" fmla="*/ 873124 w 873124"/>
                  <a:gd name="connsiteY1" fmla="*/ 436562 h 2608262"/>
                  <a:gd name="connsiteX2" fmla="*/ 680648 w 873124"/>
                  <a:gd name="connsiteY2" fmla="*/ 798566 h 2608262"/>
                  <a:gd name="connsiteX3" fmla="*/ 627062 w 873124"/>
                  <a:gd name="connsiteY3" fmla="*/ 827652 h 2608262"/>
                  <a:gd name="connsiteX4" fmla="*/ 627062 w 873124"/>
                  <a:gd name="connsiteY4" fmla="*/ 2417762 h 2608262"/>
                  <a:gd name="connsiteX5" fmla="*/ 436562 w 873124"/>
                  <a:gd name="connsiteY5" fmla="*/ 2608262 h 2608262"/>
                  <a:gd name="connsiteX6" fmla="*/ 246062 w 873124"/>
                  <a:gd name="connsiteY6" fmla="*/ 2417762 h 2608262"/>
                  <a:gd name="connsiteX7" fmla="*/ 246062 w 873124"/>
                  <a:gd name="connsiteY7" fmla="*/ 827652 h 2608262"/>
                  <a:gd name="connsiteX8" fmla="*/ 192476 w 873124"/>
                  <a:gd name="connsiteY8" fmla="*/ 798566 h 2608262"/>
                  <a:gd name="connsiteX9" fmla="*/ 0 w 873124"/>
                  <a:gd name="connsiteY9" fmla="*/ 436562 h 2608262"/>
                  <a:gd name="connsiteX10" fmla="*/ 436562 w 873124"/>
                  <a:gd name="connsiteY10" fmla="*/ 0 h 260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3124" h="2608262">
                    <a:moveTo>
                      <a:pt x="436562" y="0"/>
                    </a:moveTo>
                    <a:cubicBezTo>
                      <a:pt x="677669" y="0"/>
                      <a:pt x="873124" y="195455"/>
                      <a:pt x="873124" y="436562"/>
                    </a:cubicBezTo>
                    <a:cubicBezTo>
                      <a:pt x="873124" y="587254"/>
                      <a:pt x="796775" y="720113"/>
                      <a:pt x="680648" y="798566"/>
                    </a:cubicBezTo>
                    <a:lnTo>
                      <a:pt x="627062" y="827652"/>
                    </a:lnTo>
                    <a:lnTo>
                      <a:pt x="627062" y="2417762"/>
                    </a:lnTo>
                    <a:cubicBezTo>
                      <a:pt x="627062" y="2522972"/>
                      <a:pt x="541772" y="2608262"/>
                      <a:pt x="436562" y="2608262"/>
                    </a:cubicBezTo>
                    <a:cubicBezTo>
                      <a:pt x="331352" y="2608262"/>
                      <a:pt x="246062" y="2522972"/>
                      <a:pt x="246062" y="2417762"/>
                    </a:cubicBezTo>
                    <a:lnTo>
                      <a:pt x="246062" y="827652"/>
                    </a:lnTo>
                    <a:lnTo>
                      <a:pt x="192476" y="798566"/>
                    </a:lnTo>
                    <a:cubicBezTo>
                      <a:pt x="76349" y="720113"/>
                      <a:pt x="0" y="587254"/>
                      <a:pt x="0" y="436562"/>
                    </a:cubicBezTo>
                    <a:cubicBezTo>
                      <a:pt x="0" y="195455"/>
                      <a:pt x="195455" y="0"/>
                      <a:pt x="436562" y="0"/>
                    </a:cubicBezTo>
                    <a:close/>
                  </a:path>
                </a:pathLst>
              </a:custGeom>
              <a:solidFill>
                <a:srgbClr val="0B7ACE"/>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Freeform 96"/>
              <p:cNvSpPr/>
              <p:nvPr/>
            </p:nvSpPr>
            <p:spPr bwMode="auto">
              <a:xfrm rot="10800000">
                <a:off x="6141433" y="3573462"/>
                <a:ext cx="381000" cy="1219200"/>
              </a:xfrm>
              <a:custGeom>
                <a:avLst/>
                <a:gdLst>
                  <a:gd name="connsiteX0" fmla="*/ 381000 w 381000"/>
                  <a:gd name="connsiteY0" fmla="*/ 1219200 h 1219200"/>
                  <a:gd name="connsiteX1" fmla="*/ 190500 w 381000"/>
                  <a:gd name="connsiteY1" fmla="*/ 1219200 h 1219200"/>
                  <a:gd name="connsiteX2" fmla="*/ 0 w 381000"/>
                  <a:gd name="connsiteY2" fmla="*/ 1219200 h 1219200"/>
                  <a:gd name="connsiteX3" fmla="*/ 0 w 381000"/>
                  <a:gd name="connsiteY3" fmla="*/ 1028700 h 1219200"/>
                  <a:gd name="connsiteX4" fmla="*/ 0 w 381000"/>
                  <a:gd name="connsiteY4" fmla="*/ 533400 h 1219200"/>
                  <a:gd name="connsiteX5" fmla="*/ 0 w 381000"/>
                  <a:gd name="connsiteY5" fmla="*/ 190500 h 1219200"/>
                  <a:gd name="connsiteX6" fmla="*/ 190500 w 381000"/>
                  <a:gd name="connsiteY6" fmla="*/ 0 h 1219200"/>
                  <a:gd name="connsiteX7" fmla="*/ 381000 w 381000"/>
                  <a:gd name="connsiteY7" fmla="*/ 190500 h 1219200"/>
                  <a:gd name="connsiteX8" fmla="*/ 381000 w 381000"/>
                  <a:gd name="connsiteY8" fmla="*/ 533400 h 1219200"/>
                  <a:gd name="connsiteX9" fmla="*/ 381000 w 381000"/>
                  <a:gd name="connsiteY9" fmla="*/ 10287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000" h="1219200">
                    <a:moveTo>
                      <a:pt x="381000" y="1219200"/>
                    </a:moveTo>
                    <a:lnTo>
                      <a:pt x="190500" y="1219200"/>
                    </a:lnTo>
                    <a:lnTo>
                      <a:pt x="0" y="1219200"/>
                    </a:lnTo>
                    <a:lnTo>
                      <a:pt x="0" y="1028700"/>
                    </a:lnTo>
                    <a:lnTo>
                      <a:pt x="0" y="533400"/>
                    </a:lnTo>
                    <a:lnTo>
                      <a:pt x="0" y="190500"/>
                    </a:lnTo>
                    <a:cubicBezTo>
                      <a:pt x="0" y="85290"/>
                      <a:pt x="85290" y="0"/>
                      <a:pt x="190500" y="0"/>
                    </a:cubicBezTo>
                    <a:cubicBezTo>
                      <a:pt x="295710" y="0"/>
                      <a:pt x="381000" y="85290"/>
                      <a:pt x="381000" y="190500"/>
                    </a:cubicBezTo>
                    <a:lnTo>
                      <a:pt x="381000" y="533400"/>
                    </a:lnTo>
                    <a:lnTo>
                      <a:pt x="381000" y="1028700"/>
                    </a:lnTo>
                    <a:close/>
                  </a:path>
                </a:pathLst>
              </a:custGeom>
              <a:solidFill>
                <a:srgbClr val="0B7ACE"/>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Pentagon 97"/>
              <p:cNvSpPr/>
              <p:nvPr/>
            </p:nvSpPr>
            <p:spPr bwMode="auto">
              <a:xfrm rot="5400000">
                <a:off x="6182796" y="2251075"/>
                <a:ext cx="496887" cy="363537"/>
              </a:xfrm>
              <a:prstGeom prst="homePlate">
                <a:avLst/>
              </a:prstGeom>
              <a:solidFill>
                <a:srgbClr val="0B7ACE"/>
              </a:solid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p:cNvCxnSpPr>
                <a:stCxn id="50" idx="3"/>
                <a:endCxn id="49" idx="1"/>
              </p:cNvCxnSpPr>
              <p:nvPr/>
            </p:nvCxnSpPr>
            <p:spPr>
              <a:xfrm flipH="1">
                <a:off x="6331934" y="2681287"/>
                <a:ext cx="99305" cy="892175"/>
              </a:xfrm>
              <a:prstGeom prst="line">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Straight Connector 51"/>
              <p:cNvCxnSpPr>
                <a:stCxn id="48" idx="0"/>
              </p:cNvCxnSpPr>
              <p:nvPr/>
            </p:nvCxnSpPr>
            <p:spPr>
              <a:xfrm>
                <a:off x="7543781" y="2184400"/>
                <a:ext cx="1" cy="418531"/>
              </a:xfrm>
              <a:prstGeom prst="line">
                <a:avLst/>
              </a:prstGeom>
              <a:grp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sp>
        <p:nvSpPr>
          <p:cNvPr id="63" name="Rectangle 62"/>
          <p:cNvSpPr/>
          <p:nvPr/>
        </p:nvSpPr>
        <p:spPr bwMode="auto">
          <a:xfrm>
            <a:off x="836090" y="3168267"/>
            <a:ext cx="2309403" cy="1808158"/>
          </a:xfrm>
          <a:prstGeom prst="rect">
            <a:avLst/>
          </a:prstGeom>
          <a:solidFill>
            <a:srgbClr val="002050"/>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698" fontAlgn="base">
              <a:lnSpc>
                <a:spcPct val="90000"/>
              </a:lnSpc>
              <a:spcBef>
                <a:spcPct val="0"/>
              </a:spcBef>
              <a:spcAft>
                <a:spcPct val="0"/>
              </a:spcAft>
              <a:defRPr/>
            </a:pPr>
            <a:r>
              <a:rPr lang="en-US" sz="2353">
                <a:solidFill>
                  <a:srgbClr val="FFFFFF"/>
                </a:solidFill>
                <a:latin typeface="Segoe UI Light"/>
              </a:rPr>
              <a:t>Common Identity</a:t>
            </a:r>
          </a:p>
        </p:txBody>
      </p:sp>
      <p:sp>
        <p:nvSpPr>
          <p:cNvPr id="64" name="Rectangle 63"/>
          <p:cNvSpPr/>
          <p:nvPr/>
        </p:nvSpPr>
        <p:spPr bwMode="auto">
          <a:xfrm>
            <a:off x="3594664" y="3168267"/>
            <a:ext cx="2309403" cy="1808158"/>
          </a:xfrm>
          <a:prstGeom prst="rect">
            <a:avLst/>
          </a:prstGeom>
          <a:solidFill>
            <a:srgbClr val="002050"/>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698" fontAlgn="base">
              <a:lnSpc>
                <a:spcPct val="90000"/>
              </a:lnSpc>
              <a:spcBef>
                <a:spcPct val="0"/>
              </a:spcBef>
              <a:spcAft>
                <a:spcPct val="0"/>
              </a:spcAft>
              <a:defRPr/>
            </a:pPr>
            <a:r>
              <a:rPr lang="en-US" sz="2353">
                <a:solidFill>
                  <a:srgbClr val="FFFFFF"/>
                </a:solidFill>
                <a:latin typeface="Segoe UI Light"/>
              </a:rPr>
              <a:t>Integrated Management and Security</a:t>
            </a:r>
          </a:p>
        </p:txBody>
      </p:sp>
      <p:sp>
        <p:nvSpPr>
          <p:cNvPr id="65" name="Rectangle 64"/>
          <p:cNvSpPr/>
          <p:nvPr/>
        </p:nvSpPr>
        <p:spPr bwMode="auto">
          <a:xfrm>
            <a:off x="6351321" y="3168267"/>
            <a:ext cx="2309403" cy="1808158"/>
          </a:xfrm>
          <a:prstGeom prst="rect">
            <a:avLst/>
          </a:prstGeom>
          <a:solidFill>
            <a:srgbClr val="002050"/>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698" fontAlgn="base">
              <a:lnSpc>
                <a:spcPct val="90000"/>
              </a:lnSpc>
              <a:spcBef>
                <a:spcPct val="0"/>
              </a:spcBef>
              <a:spcAft>
                <a:spcPct val="0"/>
              </a:spcAft>
              <a:defRPr/>
            </a:pPr>
            <a:r>
              <a:rPr lang="en-US" sz="2353">
                <a:solidFill>
                  <a:srgbClr val="FFFFFF"/>
                </a:solidFill>
                <a:latin typeface="Segoe UI Light"/>
              </a:rPr>
              <a:t>Consistent Data Platform</a:t>
            </a:r>
          </a:p>
        </p:txBody>
      </p:sp>
      <p:sp>
        <p:nvSpPr>
          <p:cNvPr id="66" name="Rectangle 65"/>
          <p:cNvSpPr/>
          <p:nvPr/>
        </p:nvSpPr>
        <p:spPr bwMode="auto">
          <a:xfrm>
            <a:off x="9115248" y="3168267"/>
            <a:ext cx="2309403" cy="1808158"/>
          </a:xfrm>
          <a:prstGeom prst="rect">
            <a:avLst/>
          </a:prstGeom>
          <a:solidFill>
            <a:srgbClr val="002050"/>
          </a:solidFill>
          <a:ln>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698" fontAlgn="base">
              <a:lnSpc>
                <a:spcPct val="90000"/>
              </a:lnSpc>
              <a:spcBef>
                <a:spcPct val="0"/>
              </a:spcBef>
              <a:spcAft>
                <a:spcPct val="0"/>
              </a:spcAft>
              <a:defRPr/>
            </a:pPr>
            <a:r>
              <a:rPr lang="en-US" sz="2353">
                <a:solidFill>
                  <a:srgbClr val="FFFFFF"/>
                </a:solidFill>
                <a:latin typeface="Segoe UI Light"/>
              </a:rPr>
              <a:t>Unified Development and DevOps</a:t>
            </a:r>
          </a:p>
        </p:txBody>
      </p:sp>
      <p:sp>
        <p:nvSpPr>
          <p:cNvPr id="71" name="Rectangle 70"/>
          <p:cNvSpPr/>
          <p:nvPr/>
        </p:nvSpPr>
        <p:spPr>
          <a:xfrm>
            <a:off x="3890941" y="6106356"/>
            <a:ext cx="1650348" cy="633625"/>
          </a:xfrm>
          <a:prstGeom prst="rect">
            <a:avLst/>
          </a:prstGeom>
        </p:spPr>
        <p:txBody>
          <a:bodyPr wrap="square">
            <a:spAutoFit/>
          </a:bodyPr>
          <a:lstStyle/>
          <a:p>
            <a:pPr algn="ctr" defTabSz="914016">
              <a:defRPr/>
            </a:pPr>
            <a:r>
              <a:rPr lang="en-US" sz="1765">
                <a:gradFill>
                  <a:gsLst>
                    <a:gs pos="0">
                      <a:srgbClr val="FFFFFF"/>
                    </a:gs>
                    <a:gs pos="100000">
                      <a:srgbClr val="FFFFFF"/>
                    </a:gs>
                  </a:gsLst>
                  <a:lin ang="5400000" scaled="0"/>
                </a:gradFill>
                <a:latin typeface="Segoe UI"/>
                <a:ea typeface="Segoe UI" pitchFamily="34" charset="0"/>
                <a:cs typeface="Segoe UI" pitchFamily="34" charset="0"/>
              </a:rPr>
              <a:t>On-premises</a:t>
            </a:r>
          </a:p>
          <a:p>
            <a:pPr algn="ctr" defTabSz="914016">
              <a:defRPr/>
            </a:pPr>
            <a:r>
              <a:rPr lang="en-US" sz="1765">
                <a:gradFill>
                  <a:gsLst>
                    <a:gs pos="0">
                      <a:srgbClr val="FFFFFF"/>
                    </a:gs>
                    <a:gs pos="100000">
                      <a:srgbClr val="FFFFFF"/>
                    </a:gs>
                  </a:gsLst>
                  <a:lin ang="5400000" scaled="0"/>
                </a:gradFill>
                <a:latin typeface="Segoe UI"/>
                <a:cs typeface="Segoe UI" pitchFamily="34" charset="0"/>
              </a:rPr>
              <a:t>infrastructure</a:t>
            </a:r>
            <a:endParaRPr lang="en-US" sz="1765">
              <a:solidFill>
                <a:srgbClr val="FFFFFF"/>
              </a:solidFill>
              <a:latin typeface="Segoe UI"/>
            </a:endParaRPr>
          </a:p>
        </p:txBody>
      </p:sp>
      <p:grpSp>
        <p:nvGrpSpPr>
          <p:cNvPr id="117" name="Group 116"/>
          <p:cNvGrpSpPr/>
          <p:nvPr/>
        </p:nvGrpSpPr>
        <p:grpSpPr>
          <a:xfrm>
            <a:off x="5100607" y="2529456"/>
            <a:ext cx="818762" cy="563084"/>
            <a:chOff x="4902998" y="2483524"/>
            <a:chExt cx="835417" cy="574538"/>
          </a:xfrm>
        </p:grpSpPr>
        <p:sp>
          <p:nvSpPr>
            <p:cNvPr id="67" name="Freeform 5"/>
            <p:cNvSpPr>
              <a:spLocks noChangeAspect="1"/>
            </p:cNvSpPr>
            <p:nvPr/>
          </p:nvSpPr>
          <p:spPr bwMode="auto">
            <a:xfrm>
              <a:off x="4902998" y="2483524"/>
              <a:ext cx="826066" cy="574259"/>
            </a:xfrm>
            <a:custGeom>
              <a:avLst/>
              <a:gdLst>
                <a:gd name="T0" fmla="*/ 148 w 678"/>
                <a:gd name="T1" fmla="*/ 470 h 470"/>
                <a:gd name="T2" fmla="*/ 498 w 678"/>
                <a:gd name="T3" fmla="*/ 470 h 470"/>
                <a:gd name="T4" fmla="*/ 678 w 678"/>
                <a:gd name="T5" fmla="*/ 288 h 470"/>
                <a:gd name="T6" fmla="*/ 509 w 678"/>
                <a:gd name="T7" fmla="*/ 107 h 470"/>
                <a:gd name="T8" fmla="*/ 339 w 678"/>
                <a:gd name="T9" fmla="*/ 0 h 470"/>
                <a:gd name="T10" fmla="*/ 148 w 678"/>
                <a:gd name="T11" fmla="*/ 171 h 470"/>
                <a:gd name="T12" fmla="*/ 148 w 678"/>
                <a:gd name="T13" fmla="*/ 171 h 470"/>
                <a:gd name="T14" fmla="*/ 0 w 678"/>
                <a:gd name="T15" fmla="*/ 320 h 470"/>
                <a:gd name="T16" fmla="*/ 148 w 678"/>
                <a:gd name="T17"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8" h="470">
                  <a:moveTo>
                    <a:pt x="148" y="470"/>
                  </a:moveTo>
                  <a:cubicBezTo>
                    <a:pt x="498" y="470"/>
                    <a:pt x="498" y="470"/>
                    <a:pt x="498" y="470"/>
                  </a:cubicBezTo>
                  <a:cubicBezTo>
                    <a:pt x="599" y="470"/>
                    <a:pt x="678" y="390"/>
                    <a:pt x="678" y="288"/>
                  </a:cubicBezTo>
                  <a:cubicBezTo>
                    <a:pt x="678" y="192"/>
                    <a:pt x="604" y="112"/>
                    <a:pt x="509" y="107"/>
                  </a:cubicBezTo>
                  <a:cubicBezTo>
                    <a:pt x="477" y="42"/>
                    <a:pt x="413" y="0"/>
                    <a:pt x="339" y="0"/>
                  </a:cubicBezTo>
                  <a:cubicBezTo>
                    <a:pt x="244" y="0"/>
                    <a:pt x="159" y="74"/>
                    <a:pt x="148" y="171"/>
                  </a:cubicBezTo>
                  <a:cubicBezTo>
                    <a:pt x="148" y="171"/>
                    <a:pt x="148" y="171"/>
                    <a:pt x="148" y="171"/>
                  </a:cubicBezTo>
                  <a:cubicBezTo>
                    <a:pt x="69" y="171"/>
                    <a:pt x="0" y="240"/>
                    <a:pt x="0" y="320"/>
                  </a:cubicBezTo>
                  <a:cubicBezTo>
                    <a:pt x="0" y="401"/>
                    <a:pt x="69" y="470"/>
                    <a:pt x="148" y="470"/>
                  </a:cubicBezTo>
                  <a:close/>
                </a:path>
              </a:pathLst>
            </a:custGeom>
            <a:solidFill>
              <a:srgbClr val="328ED7"/>
            </a:solidFill>
            <a:ln w="41275">
              <a:solidFill>
                <a:schemeClr val="tx1"/>
              </a:solidFill>
            </a:ln>
          </p:spPr>
          <p:txBody>
            <a:bodyPr vert="horz" wrap="square" lIns="86128" tIns="43063" rIns="86128" bIns="43063" numCol="1" anchor="t" anchorCtr="0" compatLnSpc="1">
              <a:prstTxWarp prst="textNoShape">
                <a:avLst/>
              </a:prstTxWarp>
            </a:bodyPr>
            <a:lstStyle/>
            <a:p>
              <a:pPr algn="ctr" defTabSz="861096">
                <a:defRPr/>
              </a:pPr>
              <a:endParaRPr lang="en-US" sz="2745" kern="0">
                <a:gradFill>
                  <a:gsLst>
                    <a:gs pos="17699">
                      <a:srgbClr val="B4009E"/>
                    </a:gs>
                    <a:gs pos="100000">
                      <a:srgbClr val="B4009E"/>
                    </a:gs>
                  </a:gsLst>
                  <a:lin ang="5400000" scaled="1"/>
                </a:gradFill>
                <a:latin typeface="Segoe UI Light"/>
              </a:endParaRPr>
            </a:p>
          </p:txBody>
        </p:sp>
        <p:sp>
          <p:nvSpPr>
            <p:cNvPr id="85" name="Rectangle 84"/>
            <p:cNvSpPr/>
            <p:nvPr/>
          </p:nvSpPr>
          <p:spPr>
            <a:xfrm>
              <a:off x="4902998" y="2712850"/>
              <a:ext cx="835417" cy="345212"/>
            </a:xfrm>
            <a:prstGeom prst="rect">
              <a:avLst/>
            </a:prstGeom>
          </p:spPr>
          <p:txBody>
            <a:bodyPr wrap="square">
              <a:spAutoFit/>
            </a:bodyPr>
            <a:lstStyle/>
            <a:p>
              <a:pPr algn="ctr" defTabSz="914016">
                <a:defRPr/>
              </a:pPr>
              <a:r>
                <a:rPr lang="en-US" sz="1567">
                  <a:gradFill>
                    <a:gsLst>
                      <a:gs pos="0">
                        <a:srgbClr val="FFFFFF"/>
                      </a:gs>
                      <a:gs pos="100000">
                        <a:srgbClr val="FFFFFF"/>
                      </a:gs>
                    </a:gsLst>
                    <a:lin ang="5400000" scaled="0"/>
                  </a:gradFill>
                  <a:latin typeface="Segoe UI"/>
                  <a:ea typeface="Segoe UI" pitchFamily="34" charset="0"/>
                  <a:cs typeface="Segoe UI" pitchFamily="34" charset="0"/>
                </a:rPr>
                <a:t>Clouds</a:t>
              </a:r>
              <a:endParaRPr lang="en-US" sz="1567">
                <a:solidFill>
                  <a:srgbClr val="FFFFFF"/>
                </a:solidFill>
                <a:latin typeface="Segoe UI"/>
              </a:endParaRPr>
            </a:p>
          </p:txBody>
        </p:sp>
      </p:grpSp>
      <p:grpSp>
        <p:nvGrpSpPr>
          <p:cNvPr id="120" name="Group 119"/>
          <p:cNvGrpSpPr/>
          <p:nvPr/>
        </p:nvGrpSpPr>
        <p:grpSpPr>
          <a:xfrm>
            <a:off x="4292183" y="5436810"/>
            <a:ext cx="915094" cy="681055"/>
            <a:chOff x="4366433" y="5526863"/>
            <a:chExt cx="933709" cy="694909"/>
          </a:xfrm>
        </p:grpSpPr>
        <p:grpSp>
          <p:nvGrpSpPr>
            <p:cNvPr id="103" name="Group 102"/>
            <p:cNvGrpSpPr/>
            <p:nvPr/>
          </p:nvGrpSpPr>
          <p:grpSpPr>
            <a:xfrm>
              <a:off x="4893069" y="5526882"/>
              <a:ext cx="407073" cy="694890"/>
              <a:chOff x="5301814" y="5526882"/>
              <a:chExt cx="407073" cy="694890"/>
            </a:xfrm>
          </p:grpSpPr>
          <p:sp>
            <p:nvSpPr>
              <p:cNvPr id="72" name="Rectangle 71"/>
              <p:cNvSpPr/>
              <p:nvPr/>
            </p:nvSpPr>
            <p:spPr bwMode="auto">
              <a:xfrm>
                <a:off x="5301814" y="5526882"/>
                <a:ext cx="407073" cy="69489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60" name="Straight Connector 59"/>
              <p:cNvCxnSpPr/>
              <p:nvPr/>
            </p:nvCxnSpPr>
            <p:spPr>
              <a:xfrm>
                <a:off x="5301814" y="5653966"/>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301814" y="5765000"/>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301814" y="5876034"/>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301814" y="5987068"/>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301814" y="6098102"/>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 name="Oval 61"/>
              <p:cNvSpPr/>
              <p:nvPr/>
            </p:nvSpPr>
            <p:spPr bwMode="auto">
              <a:xfrm>
                <a:off x="5590919" y="5573370"/>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sp>
            <p:nvSpPr>
              <p:cNvPr id="80" name="Oval 79"/>
              <p:cNvSpPr/>
              <p:nvPr/>
            </p:nvSpPr>
            <p:spPr bwMode="auto">
              <a:xfrm>
                <a:off x="5590919" y="5684427"/>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sp>
            <p:nvSpPr>
              <p:cNvPr id="81" name="Oval 80"/>
              <p:cNvSpPr/>
              <p:nvPr/>
            </p:nvSpPr>
            <p:spPr bwMode="auto">
              <a:xfrm>
                <a:off x="5590919" y="5795484"/>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sp>
            <p:nvSpPr>
              <p:cNvPr id="82" name="Oval 81"/>
              <p:cNvSpPr/>
              <p:nvPr/>
            </p:nvSpPr>
            <p:spPr bwMode="auto">
              <a:xfrm>
                <a:off x="5590919" y="5906541"/>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sp>
            <p:nvSpPr>
              <p:cNvPr id="83" name="Oval 82"/>
              <p:cNvSpPr/>
              <p:nvPr/>
            </p:nvSpPr>
            <p:spPr bwMode="auto">
              <a:xfrm>
                <a:off x="5590919" y="601759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sp>
            <p:nvSpPr>
              <p:cNvPr id="84" name="Oval 83"/>
              <p:cNvSpPr/>
              <p:nvPr/>
            </p:nvSpPr>
            <p:spPr bwMode="auto">
              <a:xfrm>
                <a:off x="5590919" y="6128655"/>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grpSp>
        <p:grpSp>
          <p:nvGrpSpPr>
            <p:cNvPr id="104" name="Group 103"/>
            <p:cNvGrpSpPr/>
            <p:nvPr/>
          </p:nvGrpSpPr>
          <p:grpSpPr>
            <a:xfrm>
              <a:off x="4366433" y="5526863"/>
              <a:ext cx="407073" cy="694890"/>
              <a:chOff x="5301814" y="5526882"/>
              <a:chExt cx="407073" cy="694890"/>
            </a:xfrm>
          </p:grpSpPr>
          <p:sp>
            <p:nvSpPr>
              <p:cNvPr id="105" name="Rectangle 104"/>
              <p:cNvSpPr/>
              <p:nvPr/>
            </p:nvSpPr>
            <p:spPr bwMode="auto">
              <a:xfrm>
                <a:off x="5301814" y="5526882"/>
                <a:ext cx="407073" cy="694890"/>
              </a:xfrm>
              <a:prstGeom prst="rect">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06" name="Straight Connector 105"/>
              <p:cNvCxnSpPr/>
              <p:nvPr/>
            </p:nvCxnSpPr>
            <p:spPr>
              <a:xfrm>
                <a:off x="5301814" y="5653966"/>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301814" y="5765000"/>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301814" y="5876034"/>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301814" y="5987068"/>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301814" y="6098102"/>
                <a:ext cx="40707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bwMode="auto">
              <a:xfrm>
                <a:off x="5590919" y="5573370"/>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sp>
            <p:nvSpPr>
              <p:cNvPr id="112" name="Oval 111"/>
              <p:cNvSpPr/>
              <p:nvPr/>
            </p:nvSpPr>
            <p:spPr bwMode="auto">
              <a:xfrm>
                <a:off x="5590919" y="5684427"/>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sp>
            <p:nvSpPr>
              <p:cNvPr id="113" name="Oval 112"/>
              <p:cNvSpPr/>
              <p:nvPr/>
            </p:nvSpPr>
            <p:spPr bwMode="auto">
              <a:xfrm>
                <a:off x="5590919" y="5795484"/>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sp>
            <p:nvSpPr>
              <p:cNvPr id="114" name="Oval 113"/>
              <p:cNvSpPr/>
              <p:nvPr/>
            </p:nvSpPr>
            <p:spPr bwMode="auto">
              <a:xfrm>
                <a:off x="5590919" y="5906541"/>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sp>
            <p:nvSpPr>
              <p:cNvPr id="115" name="Oval 114"/>
              <p:cNvSpPr/>
              <p:nvPr/>
            </p:nvSpPr>
            <p:spPr bwMode="auto">
              <a:xfrm>
                <a:off x="5590919" y="6017598"/>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sp>
            <p:nvSpPr>
              <p:cNvPr id="116" name="Oval 115"/>
              <p:cNvSpPr/>
              <p:nvPr/>
            </p:nvSpPr>
            <p:spPr bwMode="auto">
              <a:xfrm>
                <a:off x="5590919" y="6128655"/>
                <a:ext cx="45719" cy="457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rgbClr val="FFFFFF"/>
                  </a:solidFill>
                  <a:latin typeface="Segoe UI"/>
                  <a:ea typeface="Segoe UI" pitchFamily="34" charset="0"/>
                  <a:cs typeface="Segoe UI" pitchFamily="34" charset="0"/>
                </a:endParaRPr>
              </a:p>
            </p:txBody>
          </p:sp>
        </p:grpSp>
      </p:grpSp>
      <p:cxnSp>
        <p:nvCxnSpPr>
          <p:cNvPr id="122" name="Straight Arrow Connector 121"/>
          <p:cNvCxnSpPr/>
          <p:nvPr/>
        </p:nvCxnSpPr>
        <p:spPr>
          <a:xfrm>
            <a:off x="5505406" y="2248188"/>
            <a:ext cx="0" cy="221732"/>
          </a:xfrm>
          <a:prstGeom prst="straightConnector1">
            <a:avLst/>
          </a:prstGeom>
          <a:ln w="381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5168352" y="2261426"/>
            <a:ext cx="337054" cy="0"/>
          </a:xfrm>
          <a:prstGeom prst="straightConnector1">
            <a:avLst/>
          </a:prstGeom>
          <a:ln w="38100">
            <a:solidFill>
              <a:schemeClr val="tx1"/>
            </a:solidFill>
            <a:headEnd type="none" w="med" len="med"/>
            <a:tailEnd type="none" w="lg" len="sm"/>
          </a:ln>
        </p:spPr>
        <p:style>
          <a:lnRef idx="1">
            <a:schemeClr val="accent1"/>
          </a:lnRef>
          <a:fillRef idx="0">
            <a:schemeClr val="accent1"/>
          </a:fillRef>
          <a:effectRef idx="0">
            <a:schemeClr val="accent1"/>
          </a:effectRef>
          <a:fontRef idx="minor">
            <a:schemeClr val="tx1"/>
          </a:fontRef>
        </p:style>
      </p:cxnSp>
      <p:sp>
        <p:nvSpPr>
          <p:cNvPr id="77" name="Cylinder 76"/>
          <p:cNvSpPr/>
          <p:nvPr/>
        </p:nvSpPr>
        <p:spPr bwMode="auto">
          <a:xfrm>
            <a:off x="7203245" y="2081510"/>
            <a:ext cx="605554" cy="628830"/>
          </a:xfrm>
          <a:prstGeom prst="can">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0" name="Rectangle: Rounded Corners 13"/>
          <p:cNvSpPr/>
          <p:nvPr/>
        </p:nvSpPr>
        <p:spPr bwMode="auto">
          <a:xfrm>
            <a:off x="269241" y="1368881"/>
            <a:ext cx="11655840" cy="5368187"/>
          </a:xfrm>
          <a:prstGeom prst="roundRect">
            <a:avLst>
              <a:gd name="adj" fmla="val 2487"/>
            </a:avLst>
          </a:prstGeom>
          <a:noFill/>
          <a:ln w="381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4705">
              <a:gradFill>
                <a:gsLst>
                  <a:gs pos="0">
                    <a:srgbClr val="FFFFFF"/>
                  </a:gs>
                  <a:gs pos="100000">
                    <a:srgbClr val="FFFFFF"/>
                  </a:gs>
                </a:gsLst>
                <a:lin ang="5400000" scaled="0"/>
              </a:gra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64599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down)">
                                      <p:cBhvr>
                                        <p:cTn id="14" dur="500"/>
                                        <p:tgtEl>
                                          <p:spTgt spid="2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wipe(up)">
                                      <p:cBhvr>
                                        <p:cTn id="33" dur="500"/>
                                        <p:tgtEl>
                                          <p:spTgt spid="121"/>
                                        </p:tgtEl>
                                      </p:cBhvr>
                                    </p:animEffect>
                                  </p:childTnLst>
                                </p:cTn>
                              </p:par>
                              <p:par>
                                <p:cTn id="34" presetID="22" presetClass="entr" presetSubtype="8" fill="hold" nodeType="withEffect">
                                  <p:stCondLst>
                                    <p:cond delay="0"/>
                                  </p:stCondLst>
                                  <p:childTnLst>
                                    <p:set>
                                      <p:cBhvr>
                                        <p:cTn id="35" dur="1" fill="hold">
                                          <p:stCondLst>
                                            <p:cond delay="0"/>
                                          </p:stCondLst>
                                        </p:cTn>
                                        <p:tgtEl>
                                          <p:spTgt spid="124"/>
                                        </p:tgtEl>
                                        <p:attrNameLst>
                                          <p:attrName>style.visibility</p:attrName>
                                        </p:attrNameLst>
                                      </p:cBhvr>
                                      <p:to>
                                        <p:strVal val="visible"/>
                                      </p:to>
                                    </p:set>
                                    <p:animEffect transition="in" filter="wipe(left)">
                                      <p:cBhvr>
                                        <p:cTn id="36" dur="500"/>
                                        <p:tgtEl>
                                          <p:spTgt spid="124"/>
                                        </p:tgtEl>
                                      </p:cBhvr>
                                    </p:animEffect>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wipe(up)">
                                      <p:cBhvr>
                                        <p:cTn id="40" dur="500"/>
                                        <p:tgtEl>
                                          <p:spTgt spid="12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117"/>
                                        </p:tgtEl>
                                        <p:attrNameLst>
                                          <p:attrName>style.visibility</p:attrName>
                                        </p:attrNameLst>
                                      </p:cBhvr>
                                      <p:to>
                                        <p:strVal val="visible"/>
                                      </p:to>
                                    </p:set>
                                    <p:animEffect transition="in" filter="fade">
                                      <p:cBhvr>
                                        <p:cTn id="44" dur="500"/>
                                        <p:tgtEl>
                                          <p:spTgt spid="117"/>
                                        </p:tgtEl>
                                      </p:cBhvr>
                                    </p:animEffect>
                                  </p:childTnLst>
                                </p:cTn>
                              </p:par>
                              <p:par>
                                <p:cTn id="45" presetID="10" presetClass="entr" presetSubtype="0" fill="hold" nodeType="with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fade">
                                      <p:cBhvr>
                                        <p:cTn id="47" dur="500"/>
                                        <p:tgtEl>
                                          <p:spTgt spid="12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par>
                          <p:cTn id="58" fill="hold">
                            <p:stCondLst>
                              <p:cond delay="4500"/>
                            </p:stCondLst>
                            <p:childTnLst>
                              <p:par>
                                <p:cTn id="59" presetID="22" presetClass="entr" presetSubtype="4" fill="hold" nodeType="after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wipe(down)">
                                      <p:cBhvr>
                                        <p:cTn id="61" dur="500"/>
                                        <p:tgtEl>
                                          <p:spTgt spid="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par>
                          <p:cTn id="68" fill="hold">
                            <p:stCondLst>
                              <p:cond delay="5000"/>
                            </p:stCondLst>
                            <p:childTnLst>
                              <p:par>
                                <p:cTn id="69" presetID="16" presetClass="entr" presetSubtype="42" fill="hold" nodeType="after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barn(outHorizontal)">
                                      <p:cBhvr>
                                        <p:cTn id="71" dur="500"/>
                                        <p:tgtEl>
                                          <p:spTgt spid="33"/>
                                        </p:tgtEl>
                                      </p:cBhvr>
                                    </p:animEffect>
                                  </p:childTnLst>
                                </p:cTn>
                              </p:par>
                            </p:childTnLst>
                          </p:cTn>
                        </p:par>
                        <p:par>
                          <p:cTn id="72" fill="hold">
                            <p:stCondLst>
                              <p:cond delay="5500"/>
                            </p:stCondLst>
                            <p:childTnLst>
                              <p:par>
                                <p:cTn id="73" presetID="10" presetClass="entr" presetSubtype="0" fill="hold" grpId="0"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fade">
                                      <p:cBhvr>
                                        <p:cTn id="81" dur="500"/>
                                        <p:tgtEl>
                                          <p:spTgt spid="3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fade">
                                      <p:cBhvr>
                                        <p:cTn id="84" dur="500"/>
                                        <p:tgtEl>
                                          <p:spTgt spid="3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7" grpId="0"/>
      <p:bldP spid="30" grpId="0"/>
      <p:bldP spid="31" grpId="0"/>
      <p:bldP spid="32" grpId="0"/>
      <p:bldP spid="35" grpId="0" animBg="1"/>
      <p:bldP spid="36" grpId="0" animBg="1"/>
      <p:bldP spid="37" grpId="0"/>
      <p:bldP spid="38" grpId="0" animBg="1"/>
      <p:bldP spid="40" grpId="0"/>
      <p:bldP spid="43" grpId="0"/>
      <p:bldP spid="71" grpId="0"/>
      <p:bldP spid="7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1-news.softpedia-static.com/images/news2/CEO-Satya-Nadella-Microsoft-Loves-Linux-46275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6452"/>
            <a:ext cx="9182100" cy="6857404"/>
          </a:xfrm>
          <a:prstGeom prst="rect">
            <a:avLst/>
          </a:prstGeom>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562100" y="6146566"/>
            <a:ext cx="2506284" cy="783190"/>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2050">
                    <a:lumMod val="90000"/>
                    <a:lumOff val="10000"/>
                  </a:srgbClr>
                </a:solidFill>
                <a:effectLst/>
                <a:uLnTx/>
                <a:uFillTx/>
                <a:latin typeface="Segoe UI"/>
                <a:ea typeface="+mn-ea"/>
                <a:cs typeface="+mn-cs"/>
              </a:rPr>
              <a:t>Source: </a:t>
            </a:r>
            <a:r>
              <a:rPr kumimoji="0" lang="en-US" sz="1428" b="0" i="0" u="none" strike="noStrike" kern="1200" cap="none" spc="0" normalizeH="0" baseline="0" noProof="0" dirty="0" err="1">
                <a:ln>
                  <a:noFill/>
                </a:ln>
                <a:solidFill>
                  <a:srgbClr val="002050">
                    <a:lumMod val="90000"/>
                    <a:lumOff val="10000"/>
                  </a:srgbClr>
                </a:solidFill>
                <a:effectLst/>
                <a:uLnTx/>
                <a:uFillTx/>
                <a:latin typeface="Segoe UI"/>
                <a:ea typeface="+mn-ea"/>
                <a:cs typeface="+mn-cs"/>
              </a:rPr>
              <a:t>Softpedia</a:t>
            </a:r>
            <a:endParaRPr kumimoji="0" lang="en-US" sz="1428" b="0" i="0" u="none" strike="noStrike" kern="1200" cap="none" spc="0" normalizeH="0" baseline="0" noProof="0" dirty="0">
              <a:ln>
                <a:noFill/>
              </a:ln>
              <a:solidFill>
                <a:srgbClr val="002050">
                  <a:lumMod val="90000"/>
                  <a:lumOff val="10000"/>
                </a:srgbClr>
              </a:solidFill>
              <a:effectLst/>
              <a:uLnTx/>
              <a:uFillTx/>
              <a:latin typeface="Segoe UI"/>
              <a:ea typeface="+mn-ea"/>
              <a:cs typeface="+mn-cs"/>
            </a:endParaRP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428" b="0" i="0" u="none" strike="noStrike" kern="1200" cap="none" spc="0" normalizeH="0" baseline="0" noProof="0" dirty="0">
                <a:ln>
                  <a:noFill/>
                </a:ln>
                <a:solidFill>
                  <a:srgbClr val="002050">
                    <a:lumMod val="90000"/>
                    <a:lumOff val="10000"/>
                  </a:srgbClr>
                </a:solidFill>
                <a:effectLst/>
                <a:uLnTx/>
                <a:uFillTx/>
                <a:latin typeface="Segoe UI"/>
                <a:ea typeface="+mn-ea"/>
                <a:cs typeface="+mn-cs"/>
              </a:rPr>
              <a:t>Credits: James </a:t>
            </a:r>
            <a:r>
              <a:rPr kumimoji="0" lang="en-US" sz="1428" b="0" i="0" u="none" strike="noStrike" kern="1200" cap="none" spc="0" normalizeH="0" baseline="0" noProof="0" dirty="0" err="1">
                <a:ln>
                  <a:noFill/>
                </a:ln>
                <a:solidFill>
                  <a:srgbClr val="002050">
                    <a:lumMod val="90000"/>
                    <a:lumOff val="10000"/>
                  </a:srgbClr>
                </a:solidFill>
                <a:effectLst/>
                <a:uLnTx/>
                <a:uFillTx/>
                <a:latin typeface="Segoe UI"/>
                <a:ea typeface="+mn-ea"/>
                <a:cs typeface="+mn-cs"/>
              </a:rPr>
              <a:t>Niccolai</a:t>
            </a:r>
            <a:endParaRPr kumimoji="0" lang="en-US" sz="1428" b="0" i="0" u="none" strike="noStrike" kern="1200" cap="none" spc="0" normalizeH="0" baseline="0" noProof="0" dirty="0">
              <a:ln>
                <a:noFill/>
              </a:ln>
              <a:solidFill>
                <a:srgbClr val="002050">
                  <a:lumMod val="90000"/>
                  <a:lumOff val="10000"/>
                </a:srgbClr>
              </a:solidFill>
              <a:effectLst/>
              <a:uLnTx/>
              <a:uFillTx/>
              <a:latin typeface="Segoe UI"/>
              <a:ea typeface="+mn-ea"/>
              <a:cs typeface="+mn-cs"/>
            </a:endParaRPr>
          </a:p>
        </p:txBody>
      </p:sp>
    </p:spTree>
    <p:extLst>
      <p:ext uri="{BB962C8B-B14F-4D97-AF65-F5344CB8AC3E}">
        <p14:creationId xmlns:p14="http://schemas.microsoft.com/office/powerpoint/2010/main" val="21714984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3662461" y="0"/>
            <a:ext cx="5022850" cy="6869113"/>
          </a:xfr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857" y="0"/>
            <a:ext cx="5014286" cy="6858000"/>
          </a:xfrm>
          <a:prstGeom prst="rect">
            <a:avLst/>
          </a:prstGeom>
        </p:spPr>
      </p:pic>
    </p:spTree>
    <p:extLst>
      <p:ext uri="{BB962C8B-B14F-4D97-AF65-F5344CB8AC3E}">
        <p14:creationId xmlns:p14="http://schemas.microsoft.com/office/powerpoint/2010/main" val="14442490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6357727" y="1288139"/>
            <a:ext cx="2309075" cy="3342698"/>
          </a:xfrm>
          <a:prstGeom prst="rect">
            <a:avLst/>
          </a:prstGeom>
          <a:gradFill flip="none" rotWithShape="1">
            <a:gsLst>
              <a:gs pos="0">
                <a:schemeClr val="tx1">
                  <a:alpha val="75000"/>
                </a:schemeClr>
              </a:gs>
              <a:gs pos="100000">
                <a:schemeClr val="tx1">
                  <a:alpha val="25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23" fontAlgn="base">
              <a:lnSpc>
                <a:spcPct val="90000"/>
              </a:lnSpc>
              <a:spcBef>
                <a:spcPct val="0"/>
              </a:spcBef>
              <a:spcAft>
                <a:spcPct val="0"/>
              </a:spcAft>
              <a:defRPr/>
            </a:pPr>
            <a:endParaRPr lang="en-US" sz="2353">
              <a:solidFill>
                <a:srgbClr val="FFFFFF"/>
              </a:solidFill>
              <a:latin typeface="Segoe UI Light"/>
            </a:endParaRPr>
          </a:p>
        </p:txBody>
      </p:sp>
      <p:sp>
        <p:nvSpPr>
          <p:cNvPr id="31" name="Rectangle 30"/>
          <p:cNvSpPr/>
          <p:nvPr/>
        </p:nvSpPr>
        <p:spPr bwMode="auto">
          <a:xfrm>
            <a:off x="3596515" y="1288139"/>
            <a:ext cx="2309075" cy="3342698"/>
          </a:xfrm>
          <a:prstGeom prst="rect">
            <a:avLst/>
          </a:prstGeom>
          <a:gradFill flip="none" rotWithShape="1">
            <a:gsLst>
              <a:gs pos="0">
                <a:schemeClr val="tx1">
                  <a:alpha val="75000"/>
                </a:schemeClr>
              </a:gs>
              <a:gs pos="100000">
                <a:schemeClr val="tx1">
                  <a:alpha val="25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23" fontAlgn="base">
              <a:lnSpc>
                <a:spcPct val="90000"/>
              </a:lnSpc>
              <a:spcBef>
                <a:spcPct val="0"/>
              </a:spcBef>
              <a:spcAft>
                <a:spcPct val="0"/>
              </a:spcAft>
              <a:defRPr/>
            </a:pPr>
            <a:endParaRPr lang="en-US" sz="2353">
              <a:solidFill>
                <a:srgbClr val="FFFFFF"/>
              </a:solidFill>
              <a:latin typeface="Segoe UI Light"/>
            </a:endParaRPr>
          </a:p>
        </p:txBody>
      </p:sp>
      <p:sp>
        <p:nvSpPr>
          <p:cNvPr id="32" name="Rectangle 31"/>
          <p:cNvSpPr/>
          <p:nvPr/>
        </p:nvSpPr>
        <p:spPr bwMode="auto">
          <a:xfrm>
            <a:off x="835305" y="1288139"/>
            <a:ext cx="2309075" cy="3342698"/>
          </a:xfrm>
          <a:prstGeom prst="rect">
            <a:avLst/>
          </a:prstGeom>
          <a:gradFill flip="none" rotWithShape="1">
            <a:gsLst>
              <a:gs pos="0">
                <a:schemeClr val="tx1">
                  <a:alpha val="75000"/>
                </a:schemeClr>
              </a:gs>
              <a:gs pos="100000">
                <a:schemeClr val="tx1">
                  <a:alpha val="25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23" fontAlgn="base">
              <a:lnSpc>
                <a:spcPct val="90000"/>
              </a:lnSpc>
              <a:spcBef>
                <a:spcPct val="0"/>
              </a:spcBef>
              <a:spcAft>
                <a:spcPct val="0"/>
              </a:spcAft>
              <a:defRPr/>
            </a:pPr>
            <a:endParaRPr lang="en-US" sz="2353">
              <a:solidFill>
                <a:srgbClr val="FFFFFF"/>
              </a:solidFill>
              <a:latin typeface="Segoe UI Light"/>
            </a:endParaRPr>
          </a:p>
        </p:txBody>
      </p:sp>
      <p:sp>
        <p:nvSpPr>
          <p:cNvPr id="33" name="Rectangle 32"/>
          <p:cNvSpPr/>
          <p:nvPr/>
        </p:nvSpPr>
        <p:spPr bwMode="auto">
          <a:xfrm>
            <a:off x="9118938" y="1288139"/>
            <a:ext cx="2309075" cy="3342698"/>
          </a:xfrm>
          <a:prstGeom prst="rect">
            <a:avLst/>
          </a:prstGeom>
          <a:gradFill flip="none" rotWithShape="1">
            <a:gsLst>
              <a:gs pos="0">
                <a:schemeClr val="tx1">
                  <a:alpha val="75000"/>
                </a:schemeClr>
              </a:gs>
              <a:gs pos="100000">
                <a:schemeClr val="tx1">
                  <a:alpha val="25000"/>
                </a:schemeClr>
              </a:gs>
            </a:gsLst>
            <a:lin ang="16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23" fontAlgn="base">
              <a:lnSpc>
                <a:spcPct val="90000"/>
              </a:lnSpc>
              <a:spcBef>
                <a:spcPct val="0"/>
              </a:spcBef>
              <a:spcAft>
                <a:spcPct val="0"/>
              </a:spcAft>
              <a:defRPr/>
            </a:pPr>
            <a:endParaRPr lang="en-US" sz="2353">
              <a:solidFill>
                <a:srgbClr val="FFFFFF"/>
              </a:solidFill>
              <a:latin typeface="Segoe UI Light"/>
            </a:endParaRPr>
          </a:p>
        </p:txBody>
      </p:sp>
      <p:sp>
        <p:nvSpPr>
          <p:cNvPr id="3" name="Rectangle 2"/>
          <p:cNvSpPr/>
          <p:nvPr/>
        </p:nvSpPr>
        <p:spPr bwMode="auto">
          <a:xfrm>
            <a:off x="3596515" y="4510752"/>
            <a:ext cx="2309075" cy="180790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23" fontAlgn="base">
              <a:lnSpc>
                <a:spcPct val="90000"/>
              </a:lnSpc>
              <a:spcBef>
                <a:spcPct val="0"/>
              </a:spcBef>
              <a:spcAft>
                <a:spcPct val="0"/>
              </a:spcAft>
              <a:defRPr/>
            </a:pPr>
            <a:r>
              <a:rPr lang="en-US" sz="2353">
                <a:solidFill>
                  <a:srgbClr val="FFFFFF"/>
                </a:solidFill>
                <a:latin typeface="Segoe UI Light"/>
              </a:rPr>
              <a:t>Integrated Management and Security</a:t>
            </a:r>
          </a:p>
        </p:txBody>
      </p:sp>
      <p:pic>
        <p:nvPicPr>
          <p:cNvPr id="4" name="Picture 3"/>
          <p:cNvPicPr>
            <a:picLocks noChangeAspect="1"/>
          </p:cNvPicPr>
          <p:nvPr/>
        </p:nvPicPr>
        <p:blipFill>
          <a:blip r:embed="rId3"/>
          <a:stretch>
            <a:fillRect/>
          </a:stretch>
        </p:blipFill>
        <p:spPr>
          <a:xfrm>
            <a:off x="4284084" y="3379124"/>
            <a:ext cx="1048992" cy="394191"/>
          </a:xfrm>
          <a:prstGeom prst="rect">
            <a:avLst/>
          </a:prstGeom>
        </p:spPr>
      </p:pic>
      <p:pic>
        <p:nvPicPr>
          <p:cNvPr id="5" name="Picture 4"/>
          <p:cNvPicPr>
            <a:picLocks noChangeAspect="1"/>
          </p:cNvPicPr>
          <p:nvPr/>
        </p:nvPicPr>
        <p:blipFill>
          <a:blip r:embed="rId4"/>
          <a:stretch>
            <a:fillRect/>
          </a:stretch>
        </p:blipFill>
        <p:spPr>
          <a:xfrm>
            <a:off x="1694102" y="1855713"/>
            <a:ext cx="1684622" cy="1684622"/>
          </a:xfrm>
          <a:prstGeom prst="rect">
            <a:avLst/>
          </a:prstGeom>
        </p:spPr>
      </p:pic>
      <p:sp>
        <p:nvSpPr>
          <p:cNvPr id="6" name="Rectangle 5"/>
          <p:cNvSpPr/>
          <p:nvPr/>
        </p:nvSpPr>
        <p:spPr bwMode="auto">
          <a:xfrm>
            <a:off x="6357727" y="4510752"/>
            <a:ext cx="2309075" cy="180790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23" fontAlgn="base">
              <a:lnSpc>
                <a:spcPct val="90000"/>
              </a:lnSpc>
              <a:spcBef>
                <a:spcPct val="0"/>
              </a:spcBef>
              <a:spcAft>
                <a:spcPct val="0"/>
              </a:spcAft>
              <a:defRPr/>
            </a:pPr>
            <a:r>
              <a:rPr lang="en-US" sz="2353">
                <a:solidFill>
                  <a:srgbClr val="FFFFFF"/>
                </a:solidFill>
                <a:latin typeface="Segoe UI Light"/>
              </a:rPr>
              <a:t>Consistent Data Platform</a:t>
            </a:r>
          </a:p>
        </p:txBody>
      </p:sp>
      <p:pic>
        <p:nvPicPr>
          <p:cNvPr id="7" name="Picture 6"/>
          <p:cNvPicPr>
            <a:picLocks noChangeAspect="1"/>
          </p:cNvPicPr>
          <p:nvPr/>
        </p:nvPicPr>
        <p:blipFill>
          <a:blip r:embed="rId5"/>
          <a:stretch>
            <a:fillRect/>
          </a:stretch>
        </p:blipFill>
        <p:spPr>
          <a:xfrm>
            <a:off x="7856296" y="3954389"/>
            <a:ext cx="531123" cy="411620"/>
          </a:xfrm>
          <a:prstGeom prst="rect">
            <a:avLst/>
          </a:prstGeom>
        </p:spPr>
      </p:pic>
      <p:pic>
        <p:nvPicPr>
          <p:cNvPr id="8" name="Picture 7"/>
          <p:cNvPicPr>
            <a:picLocks noChangeAspect="1"/>
          </p:cNvPicPr>
          <p:nvPr/>
        </p:nvPicPr>
        <p:blipFill>
          <a:blip r:embed="rId6"/>
          <a:stretch>
            <a:fillRect/>
          </a:stretch>
        </p:blipFill>
        <p:spPr>
          <a:xfrm>
            <a:off x="6398645" y="3549567"/>
            <a:ext cx="1577446" cy="408226"/>
          </a:xfrm>
          <a:prstGeom prst="rect">
            <a:avLst/>
          </a:prstGeom>
        </p:spPr>
      </p:pic>
      <p:sp>
        <p:nvSpPr>
          <p:cNvPr id="9" name="Rectangle 8"/>
          <p:cNvSpPr/>
          <p:nvPr/>
        </p:nvSpPr>
        <p:spPr bwMode="auto">
          <a:xfrm>
            <a:off x="835305" y="4510752"/>
            <a:ext cx="2309075" cy="180790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23" fontAlgn="base">
              <a:lnSpc>
                <a:spcPct val="90000"/>
              </a:lnSpc>
              <a:spcBef>
                <a:spcPct val="0"/>
              </a:spcBef>
              <a:spcAft>
                <a:spcPct val="0"/>
              </a:spcAft>
              <a:defRPr/>
            </a:pPr>
            <a:r>
              <a:rPr lang="en-US" sz="2353">
                <a:solidFill>
                  <a:srgbClr val="FFFFFF"/>
                </a:solidFill>
                <a:latin typeface="Segoe UI Light"/>
              </a:rPr>
              <a:t>Common Identity</a:t>
            </a:r>
          </a:p>
        </p:txBody>
      </p:sp>
      <p:pic>
        <p:nvPicPr>
          <p:cNvPr id="10" name="Picture 9"/>
          <p:cNvPicPr>
            <a:picLocks noChangeAspect="1"/>
          </p:cNvPicPr>
          <p:nvPr/>
        </p:nvPicPr>
        <p:blipFill>
          <a:blip r:embed="rId7"/>
          <a:stretch>
            <a:fillRect/>
          </a:stretch>
        </p:blipFill>
        <p:spPr>
          <a:xfrm>
            <a:off x="1036615" y="3617320"/>
            <a:ext cx="1775195" cy="1183833"/>
          </a:xfrm>
          <a:prstGeom prst="rect">
            <a:avLst/>
          </a:prstGeom>
        </p:spPr>
      </p:pic>
      <p:pic>
        <p:nvPicPr>
          <p:cNvPr id="11" name="Picture 10"/>
          <p:cNvPicPr>
            <a:picLocks noChangeAspect="1"/>
          </p:cNvPicPr>
          <p:nvPr/>
        </p:nvPicPr>
        <p:blipFill>
          <a:blip r:embed="rId8"/>
          <a:stretch>
            <a:fillRect/>
          </a:stretch>
        </p:blipFill>
        <p:spPr>
          <a:xfrm>
            <a:off x="1035759" y="800616"/>
            <a:ext cx="1745181" cy="1745181"/>
          </a:xfrm>
          <a:prstGeom prst="rect">
            <a:avLst/>
          </a:prstGeom>
        </p:spPr>
      </p:pic>
      <p:pic>
        <p:nvPicPr>
          <p:cNvPr id="12" name="Picture 11"/>
          <p:cNvPicPr>
            <a:picLocks noChangeAspect="1"/>
          </p:cNvPicPr>
          <p:nvPr/>
        </p:nvPicPr>
        <p:blipFill>
          <a:blip r:embed="rId9"/>
          <a:stretch>
            <a:fillRect/>
          </a:stretch>
        </p:blipFill>
        <p:spPr>
          <a:xfrm>
            <a:off x="2113182" y="3165018"/>
            <a:ext cx="641518" cy="641518"/>
          </a:xfrm>
          <a:prstGeom prst="rect">
            <a:avLst/>
          </a:prstGeom>
        </p:spPr>
      </p:pic>
      <p:pic>
        <p:nvPicPr>
          <p:cNvPr id="13" name="Picture 12"/>
          <p:cNvPicPr>
            <a:picLocks noChangeAspect="1"/>
          </p:cNvPicPr>
          <p:nvPr/>
        </p:nvPicPr>
        <p:blipFill>
          <a:blip r:embed="rId10"/>
          <a:stretch>
            <a:fillRect/>
          </a:stretch>
        </p:blipFill>
        <p:spPr>
          <a:xfrm>
            <a:off x="1123987" y="2091279"/>
            <a:ext cx="599370" cy="599370"/>
          </a:xfrm>
          <a:prstGeom prst="rect">
            <a:avLst/>
          </a:prstGeom>
        </p:spPr>
      </p:pic>
      <p:sp>
        <p:nvSpPr>
          <p:cNvPr id="14" name="Rectangle 13"/>
          <p:cNvSpPr/>
          <p:nvPr/>
        </p:nvSpPr>
        <p:spPr bwMode="auto">
          <a:xfrm>
            <a:off x="9118938" y="4510752"/>
            <a:ext cx="2309075" cy="180790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algn="ctr" defTabSz="913523" fontAlgn="base">
              <a:lnSpc>
                <a:spcPct val="90000"/>
              </a:lnSpc>
              <a:spcBef>
                <a:spcPct val="0"/>
              </a:spcBef>
              <a:spcAft>
                <a:spcPct val="0"/>
              </a:spcAft>
              <a:defRPr/>
            </a:pPr>
            <a:r>
              <a:rPr lang="en-US" sz="2353">
                <a:solidFill>
                  <a:srgbClr val="FFFFFF"/>
                </a:solidFill>
                <a:latin typeface="Segoe UI Light"/>
              </a:rPr>
              <a:t>Unified Development and DevOps</a:t>
            </a:r>
          </a:p>
        </p:txBody>
      </p:sp>
      <p:pic>
        <p:nvPicPr>
          <p:cNvPr id="15" name="Picture 2" descr="https://upload.wikimedia.org/wikipedia/en/5/56/Chef_Software_Inc._company_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80109" y="1379878"/>
            <a:ext cx="802072" cy="876437"/>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6" descr="https://upload.wikimedia.org/wikipedia/en/thumb/6/6c/RedHat.svg/1280px-RedHat.svg.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04204" y="1899718"/>
            <a:ext cx="1048229" cy="338218"/>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12" descr="https://www.cloudfoundry.org/wp-content/uploads/2017/01/CFF_Logo_vertica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385143" y="3725516"/>
            <a:ext cx="1324144" cy="765514"/>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Picture 4" descr="https://mesosphere.com/wp-content/themes/mesosphere/library/images/views/why-mesos/mesos-logo.png?v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118938" y="2693071"/>
            <a:ext cx="1131287" cy="410983"/>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12" descr="https://upload.wikimedia.org/wikipedia/commons/7/79/Docker_(container_engine)_logo.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9905925" y="2330896"/>
            <a:ext cx="1157495" cy="276645"/>
          </a:xfrm>
          <a:prstGeom prst="rect">
            <a:avLst/>
          </a:prstGeom>
          <a:noFill/>
          <a:extLst>
            <a:ext uri="{909E8E84-426E-40dd-AFC4-6F175D3DCCD1}">
              <a14:hiddenFill xmlns:a14="http://schemas.microsoft.com/office/drawing/2010/main" xmlns="">
                <a:solidFill>
                  <a:srgbClr val="FFFFFF"/>
                </a:solidFill>
              </a14:hiddenFill>
            </a:ext>
          </a:extLst>
        </p:spPr>
      </p:pic>
      <p:pic>
        <p:nvPicPr>
          <p:cNvPr id="20" name="Picture 19" descr="MongoDB-logo.png"/>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86081" y="1781326"/>
            <a:ext cx="1468493" cy="387926"/>
          </a:xfrm>
          <a:prstGeom prst="rect">
            <a:avLst/>
          </a:prstGeom>
        </p:spPr>
      </p:pic>
      <p:pic>
        <p:nvPicPr>
          <p:cNvPr id="21" name="Picture 20" descr="Suse-logo.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361259" y="3419902"/>
            <a:ext cx="901952" cy="417904"/>
          </a:xfrm>
          <a:prstGeom prst="rect">
            <a:avLst/>
          </a:prstGeom>
        </p:spPr>
      </p:pic>
      <p:pic>
        <p:nvPicPr>
          <p:cNvPr id="22" name="Picture 21" descr="Linux-logo.png"/>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986772" y="2163694"/>
            <a:ext cx="1158607" cy="574178"/>
          </a:xfrm>
          <a:prstGeom prst="rect">
            <a:avLst/>
          </a:prstGeom>
        </p:spPr>
      </p:pic>
      <p:pic>
        <p:nvPicPr>
          <p:cNvPr id="23" name="Picture 22" descr="vmware logo.emf"/>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706672" y="1654119"/>
            <a:ext cx="1328363" cy="202945"/>
          </a:xfrm>
          <a:prstGeom prst="rect">
            <a:avLst/>
          </a:prstGeom>
        </p:spPr>
      </p:pic>
      <p:pic>
        <p:nvPicPr>
          <p:cNvPr id="24" name="Picture 23" descr="Blockchain-Logo-RGB-2000.png"/>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429831" y="1464289"/>
            <a:ext cx="1649555" cy="295270"/>
          </a:xfrm>
          <a:prstGeom prst="rect">
            <a:avLst/>
          </a:prstGeom>
        </p:spPr>
      </p:pic>
      <p:sp>
        <p:nvSpPr>
          <p:cNvPr id="34" name="Title 5"/>
          <p:cNvSpPr txBox="1">
            <a:spLocks/>
          </p:cNvSpPr>
          <p:nvPr/>
        </p:nvSpPr>
        <p:spPr>
          <a:xfrm>
            <a:off x="275147" y="290404"/>
            <a:ext cx="11921069" cy="899409"/>
          </a:xfrm>
          <a:prstGeom prst="rect">
            <a:avLst/>
          </a:prstGeom>
        </p:spPr>
        <p:txBody>
          <a:bodyPr vert="horz" wrap="square" lIns="143407" tIns="89630" rIns="143407" bIns="89630"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defRPr/>
            </a:pPr>
            <a:endParaRPr lang="en-US" sz="4312">
              <a:gradFill>
                <a:gsLst>
                  <a:gs pos="1250">
                    <a:srgbClr val="FFFFFF"/>
                  </a:gs>
                  <a:gs pos="100000">
                    <a:srgbClr val="FFFFFF"/>
                  </a:gs>
                </a:gsLst>
                <a:lin ang="5400000" scaled="0"/>
              </a:gradFill>
              <a:latin typeface="Segoe UI Light"/>
            </a:endParaRPr>
          </a:p>
        </p:txBody>
      </p:sp>
      <p:sp>
        <p:nvSpPr>
          <p:cNvPr id="28" name="Title 27"/>
          <p:cNvSpPr>
            <a:spLocks noGrp="1"/>
          </p:cNvSpPr>
          <p:nvPr>
            <p:ph type="title"/>
          </p:nvPr>
        </p:nvSpPr>
        <p:spPr/>
        <p:txBody>
          <a:bodyPr/>
          <a:lstStyle/>
          <a:p>
            <a:r>
              <a:rPr lang="en-US"/>
              <a:t>Hybrid + Open</a:t>
            </a:r>
          </a:p>
        </p:txBody>
      </p:sp>
      <p:pic>
        <p:nvPicPr>
          <p:cNvPr id="1026" name="Picture 10" descr="image00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67562" y="3922589"/>
            <a:ext cx="1146988" cy="406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350045" y="2562946"/>
            <a:ext cx="1359733" cy="660617"/>
          </a:xfrm>
          <a:prstGeom prst="rect">
            <a:avLst/>
          </a:prstGeom>
        </p:spPr>
      </p:pic>
      <p:pic>
        <p:nvPicPr>
          <p:cNvPr id="35" name="Picture 34" descr="Suse-logo.pn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448067" y="2409988"/>
            <a:ext cx="884222" cy="409689"/>
          </a:xfrm>
          <a:prstGeom prst="rect">
            <a:avLst/>
          </a:prstGeom>
        </p:spPr>
      </p:pic>
      <p:pic>
        <p:nvPicPr>
          <p:cNvPr id="36" name="Picture 6" descr="https://upload.wikimedia.org/wikipedia/en/thumb/6/6c/RedHat.svg/1280px-RedHat.svg.png">
            <a:extLst>
              <a:ext uri="{FF2B5EF4-FFF2-40B4-BE49-F238E27FC236}">
                <a16:creationId xmlns:a16="http://schemas.microsoft.com/office/drawing/2014/main" id="{F057D7A6-4554-400D-BC7C-D42125B6E26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98891" y="2237937"/>
            <a:ext cx="1172573" cy="378339"/>
          </a:xfrm>
          <a:prstGeom prst="rect">
            <a:avLst/>
          </a:prstGeom>
          <a:noFill/>
          <a:extLst>
            <a:ext uri="{909E8E84-426E-40dd-AFC4-6F175D3DCCD1}">
              <a14:hiddenFill xmlns=""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04481F0D-E721-4F26-8A60-74444CF97A29}"/>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484030" y="4117416"/>
            <a:ext cx="1021942" cy="230411"/>
          </a:xfrm>
          <a:prstGeom prst="rect">
            <a:avLst/>
          </a:prstGeom>
        </p:spPr>
      </p:pic>
      <p:pic>
        <p:nvPicPr>
          <p:cNvPr id="38" name="Picture 37">
            <a:extLst>
              <a:ext uri="{FF2B5EF4-FFF2-40B4-BE49-F238E27FC236}">
                <a16:creationId xmlns:a16="http://schemas.microsoft.com/office/drawing/2014/main" id="{97CE76F2-DE81-4AD0-BC85-4BC5A5A30082}"/>
              </a:ext>
            </a:extLst>
          </p:cNvPr>
          <p:cNvPicPr>
            <a:picLocks noChangeAspect="1" noChangeArrowheads="1"/>
          </p:cNvPicPr>
          <p:nvPr/>
        </p:nvPicPr>
        <p:blipFill>
          <a:blip r:embed="rId24"/>
          <a:stretch>
            <a:fillRect/>
          </a:stretch>
        </p:blipFill>
        <p:spPr bwMode="auto">
          <a:xfrm>
            <a:off x="6786082" y="2984519"/>
            <a:ext cx="754428" cy="39460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574746C6-BD45-4156-8750-1168F7F66BC2}"/>
              </a:ext>
            </a:extLst>
          </p:cNvPr>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318751" y="3013333"/>
            <a:ext cx="932196" cy="251033"/>
          </a:xfrm>
          <a:prstGeom prst="rect">
            <a:avLst/>
          </a:prstGeom>
        </p:spPr>
      </p:pic>
      <p:grpSp>
        <p:nvGrpSpPr>
          <p:cNvPr id="40" name="Group 39">
            <a:extLst>
              <a:ext uri="{FF2B5EF4-FFF2-40B4-BE49-F238E27FC236}">
                <a16:creationId xmlns:a16="http://schemas.microsoft.com/office/drawing/2014/main" id="{9177A7C0-2086-4B19-B55F-EE3AE00DBE20}"/>
              </a:ext>
            </a:extLst>
          </p:cNvPr>
          <p:cNvGrpSpPr>
            <a:grpSpLocks noChangeAspect="1"/>
          </p:cNvGrpSpPr>
          <p:nvPr/>
        </p:nvGrpSpPr>
        <p:grpSpPr bwMode="auto">
          <a:xfrm>
            <a:off x="7976091" y="2714211"/>
            <a:ext cx="396277" cy="398022"/>
            <a:chOff x="522" y="2880"/>
            <a:chExt cx="908" cy="912"/>
          </a:xfrm>
          <a:solidFill>
            <a:srgbClr val="002050"/>
          </a:solidFill>
        </p:grpSpPr>
        <p:sp>
          <p:nvSpPr>
            <p:cNvPr id="41" name="Freeform 5">
              <a:extLst>
                <a:ext uri="{FF2B5EF4-FFF2-40B4-BE49-F238E27FC236}">
                  <a16:creationId xmlns:a16="http://schemas.microsoft.com/office/drawing/2014/main" id="{7A23B47C-486E-43AD-93C7-163F263AE84A}"/>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kern="0">
                <a:solidFill>
                  <a:srgbClr val="505050"/>
                </a:solidFill>
                <a:latin typeface="Segoe UI"/>
              </a:endParaRPr>
            </a:p>
          </p:txBody>
        </p:sp>
        <p:sp>
          <p:nvSpPr>
            <p:cNvPr id="42" name="Freeform 6">
              <a:extLst>
                <a:ext uri="{FF2B5EF4-FFF2-40B4-BE49-F238E27FC236}">
                  <a16:creationId xmlns:a16="http://schemas.microsoft.com/office/drawing/2014/main" id="{582FC0FA-3768-4ACA-A0DD-59290C621A4D}"/>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kern="0">
                <a:solidFill>
                  <a:srgbClr val="505050"/>
                </a:solidFill>
                <a:latin typeface="Segoe UI"/>
              </a:endParaRPr>
            </a:p>
          </p:txBody>
        </p:sp>
      </p:grpSp>
      <p:sp>
        <p:nvSpPr>
          <p:cNvPr id="43" name="TextBox 42">
            <a:extLst>
              <a:ext uri="{FF2B5EF4-FFF2-40B4-BE49-F238E27FC236}">
                <a16:creationId xmlns:a16="http://schemas.microsoft.com/office/drawing/2014/main" id="{B0B9E8A2-C510-422B-9CD0-96FEF0CDD506}"/>
              </a:ext>
            </a:extLst>
          </p:cNvPr>
          <p:cNvSpPr txBox="1"/>
          <p:nvPr/>
        </p:nvSpPr>
        <p:spPr>
          <a:xfrm>
            <a:off x="7648499" y="3013332"/>
            <a:ext cx="1108531" cy="615522"/>
          </a:xfrm>
          <a:prstGeom prst="rect">
            <a:avLst/>
          </a:prstGeom>
          <a:noFill/>
        </p:spPr>
        <p:txBody>
          <a:bodyPr wrap="none" lIns="179285" tIns="143428" rIns="179285" bIns="143428" rtlCol="0">
            <a:spAutoFit/>
          </a:bodyPr>
          <a:lstStyle/>
          <a:p>
            <a:pPr defTabSz="914367">
              <a:lnSpc>
                <a:spcPct val="90000"/>
              </a:lnSpc>
              <a:spcAft>
                <a:spcPts val="588"/>
              </a:spcAft>
            </a:pPr>
            <a:r>
              <a:rPr lang="en-US" sz="2353" dirty="0">
                <a:solidFill>
                  <a:srgbClr val="505050">
                    <a:lumMod val="50000"/>
                  </a:srgbClr>
                </a:solidFill>
                <a:latin typeface="Arial Narrow" panose="020B0606020202030204" pitchFamily="34" charset="0"/>
              </a:rPr>
              <a:t>python</a:t>
            </a:r>
          </a:p>
        </p:txBody>
      </p:sp>
      <p:pic>
        <p:nvPicPr>
          <p:cNvPr id="44" name="Picture 4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85998" y="3102463"/>
            <a:ext cx="667725" cy="336765"/>
          </a:xfrm>
          <a:prstGeom prst="rect">
            <a:avLst/>
          </a:prstGeom>
        </p:spPr>
      </p:pic>
      <p:pic>
        <p:nvPicPr>
          <p:cNvPr id="25" name="Picture 24"/>
          <p:cNvPicPr>
            <a:picLocks noChangeAspect="1"/>
          </p:cNvPicPr>
          <p:nvPr/>
        </p:nvPicPr>
        <p:blipFill>
          <a:blip r:embed="rId27"/>
          <a:stretch>
            <a:fillRect/>
          </a:stretch>
        </p:blipFill>
        <p:spPr>
          <a:xfrm>
            <a:off x="9180892" y="3264366"/>
            <a:ext cx="847427" cy="359453"/>
          </a:xfrm>
          <a:prstGeom prst="rect">
            <a:avLst/>
          </a:prstGeom>
        </p:spPr>
      </p:pic>
    </p:spTree>
    <p:extLst>
      <p:ext uri="{BB962C8B-B14F-4D97-AF65-F5344CB8AC3E}">
        <p14:creationId xmlns:p14="http://schemas.microsoft.com/office/powerpoint/2010/main" val="1803578426"/>
      </p:ext>
    </p:extLst>
  </p:cSld>
  <p:clrMapOvr>
    <a:masterClrMapping/>
  </p:clrMapOvr>
  <p:transition>
    <p:fade/>
  </p:transition>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3.xml><?xml version="1.0" encoding="utf-8"?>
<a:theme xmlns:a="http://schemas.openxmlformats.org/drawingml/2006/main" name="1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4.xml><?xml version="1.0" encoding="utf-8"?>
<a:theme xmlns:a="http://schemas.openxmlformats.org/drawingml/2006/main" name="3_COLOR TEMPLATE">
  <a:themeElements>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5.xml><?xml version="1.0" encoding="utf-8"?>
<a:theme xmlns:a="http://schemas.openxmlformats.org/drawingml/2006/main" name="4_COLOR TEMPLATE">
  <a:themeElements>
    <a:clrScheme name="Azure Hybrid Cloud">
      <a:dk1>
        <a:srgbClr val="505050"/>
      </a:dk1>
      <a:lt1>
        <a:srgbClr val="FFFFFF"/>
      </a:lt1>
      <a:dk2>
        <a:srgbClr val="0078D7"/>
      </a:dk2>
      <a:lt2>
        <a:srgbClr val="F2F2F2"/>
      </a:lt2>
      <a:accent1>
        <a:srgbClr val="002050"/>
      </a:accent1>
      <a:accent2>
        <a:srgbClr val="00BCF2"/>
      </a:accent2>
      <a:accent3>
        <a:srgbClr val="BAD80A"/>
      </a:accent3>
      <a:accent4>
        <a:srgbClr val="0078D7"/>
      </a:accent4>
      <a:accent5>
        <a:srgbClr val="32145A"/>
      </a:accent5>
      <a:accent6>
        <a:srgbClr val="FFB900"/>
      </a:accent6>
      <a:hlink>
        <a:srgbClr val="BAD80A"/>
      </a:hlink>
      <a:folHlink>
        <a:srgbClr val="BAD80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6.xml><?xml version="1.0" encoding="utf-8"?>
<a:theme xmlns:a="http://schemas.openxmlformats.org/drawingml/2006/main" name="1_6-30537_Envision 2016 Keynote Template">
  <a:themeElements>
    <a:clrScheme name="Envision 2016 General Colors">
      <a:dk1>
        <a:srgbClr val="505050"/>
      </a:dk1>
      <a:lt1>
        <a:srgbClr val="FFFFFF"/>
      </a:lt1>
      <a:dk2>
        <a:srgbClr val="107C10"/>
      </a:dk2>
      <a:lt2>
        <a:srgbClr val="F8F8F8"/>
      </a:lt2>
      <a:accent1>
        <a:srgbClr val="002050"/>
      </a:accent1>
      <a:accent2>
        <a:srgbClr val="107C10"/>
      </a:accent2>
      <a:accent3>
        <a:srgbClr val="BAD80A"/>
      </a:accent3>
      <a:accent4>
        <a:srgbClr val="0078D7"/>
      </a:accent4>
      <a:accent5>
        <a:srgbClr val="505050"/>
      </a:accent5>
      <a:accent6>
        <a:srgbClr val="747474"/>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Envision_2016_Keynote_16x9_Template_033016" id="{6BB7CA33-D663-4366-BD8A-38B270669132}" vid="{152881AD-48A7-43F3-9C33-242C8A6BA4A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1">
    <a:dk1>
      <a:srgbClr val="505050"/>
    </a:dk1>
    <a:lt1>
      <a:srgbClr val="FFFFFF"/>
    </a:lt1>
    <a:dk2>
      <a:srgbClr val="5C2D91"/>
    </a:dk2>
    <a:lt2>
      <a:srgbClr val="FFFFFF"/>
    </a:lt2>
    <a:accent1>
      <a:srgbClr val="32145A"/>
    </a:accent1>
    <a:accent2>
      <a:srgbClr val="B4009E"/>
    </a:accent2>
    <a:accent3>
      <a:srgbClr val="107C10"/>
    </a:accent3>
    <a:accent4>
      <a:srgbClr val="0078D7"/>
    </a:accent4>
    <a:accent5>
      <a:srgbClr val="008272"/>
    </a:accent5>
    <a:accent6>
      <a:srgbClr val="D83B01"/>
    </a:accent6>
    <a:hlink>
      <a:srgbClr val="FFFFFF"/>
    </a:hlink>
    <a:folHlink>
      <a:srgbClr val="FFFFFF"/>
    </a:folHlink>
  </a:clrScheme>
</a:themeOverride>
</file>

<file path=docProps/app.xml><?xml version="1.0" encoding="utf-8"?>
<Properties xmlns="http://schemas.openxmlformats.org/officeDocument/2006/extended-properties" xmlns:vt="http://schemas.openxmlformats.org/officeDocument/2006/docPropsVTypes">
  <TotalTime>0</TotalTime>
  <Words>2210</Words>
  <Application>Microsoft Office PowerPoint</Application>
  <PresentationFormat>Widescreen</PresentationFormat>
  <Paragraphs>450</Paragraphs>
  <Slides>17</Slides>
  <Notes>15</Notes>
  <HiddenSlides>2</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17</vt:i4>
      </vt:variant>
    </vt:vector>
  </HeadingPairs>
  <TitlesOfParts>
    <vt:vector size="33" baseType="lpstr">
      <vt:lpstr>MS PGothic</vt:lpstr>
      <vt:lpstr>Arial</vt:lpstr>
      <vt:lpstr>Arial Narrow</vt:lpstr>
      <vt:lpstr>Arial Unicode MS</vt:lpstr>
      <vt:lpstr>Calibri</vt:lpstr>
      <vt:lpstr>Segoe UI</vt:lpstr>
      <vt:lpstr>Segoe UI Light</vt:lpstr>
      <vt:lpstr>Segoe UI Semibold</vt:lpstr>
      <vt:lpstr>Segoe UI Semilight</vt:lpstr>
      <vt:lpstr>Wingdings</vt:lpstr>
      <vt:lpstr>Azure Medium</vt:lpstr>
      <vt:lpstr>6-30537_Envision 2016 Keynote Template</vt:lpstr>
      <vt:lpstr>1_COLOR TEMPLATE</vt:lpstr>
      <vt:lpstr>3_COLOR TEMPLATE</vt:lpstr>
      <vt:lpstr>4_COLOR TEMPLATE</vt:lpstr>
      <vt:lpstr>1_6-30537_Envision 2016 Keynote Template</vt:lpstr>
      <vt:lpstr>Microsoft Azure: Digital Transformation and the Hybrid Cloud </vt:lpstr>
      <vt:lpstr>PowerPoint Presentation</vt:lpstr>
      <vt:lpstr>PowerPoint Presentation</vt:lpstr>
      <vt:lpstr>Your Hybrid Cloud world</vt:lpstr>
      <vt:lpstr>Hybrid Cloud requires consistency</vt:lpstr>
      <vt:lpstr>Microsoft Azure: The consistent Hybrid Cloud</vt:lpstr>
      <vt:lpstr>PowerPoint Presentation</vt:lpstr>
      <vt:lpstr>PowerPoint Presentation</vt:lpstr>
      <vt:lpstr>Hybrid + Open</vt:lpstr>
      <vt:lpstr>PowerPoint Presentation</vt:lpstr>
      <vt:lpstr>It’s been a journey…</vt:lpstr>
      <vt:lpstr>Microsoft Azure: Global scale</vt:lpstr>
      <vt:lpstr>Azure Compliance</vt:lpstr>
      <vt:lpstr>Azure momentum</vt:lpstr>
      <vt:lpstr>PowerPoint Presentation</vt:lpstr>
      <vt:lpstr>Azure services across IaaS and PaaS</vt:lpstr>
      <vt:lpstr>Azure Services to create intelligent solutions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2017-04-20T22:18:09Z</dcterms:created>
  <dcterms:modified xsi:type="dcterms:W3CDTF">2017-04-20T22:18:26Z</dcterms:modified>
</cp:coreProperties>
</file>